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theme/themeOverride7.xml" ContentType="application/vnd.openxmlformats-officedocument.themeOverr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5.xml" ContentType="application/vnd.openxmlformats-officedocument.themeOverr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heme/themeOverride3.xml" ContentType="application/vnd.openxmlformats-officedocument.themeOverr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harts/chart9.xml" ContentType="application/vnd.openxmlformats-officedocument.drawingml.chart+xml"/>
  <Override PartName="/ppt/charts/chart7.xml" ContentType="application/vnd.openxmlformats-officedocument.drawingml.chart+xml"/>
  <Override PartName="/ppt/notesSlides/notesSlide9.xml" ContentType="application/vnd.openxmlformats-officedocument.presentationml.notesSlide+xml"/>
  <Default Extension="xlsx" ContentType="application/vnd.openxmlformats-officedocument.spreadsheetml.sheet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theme/themeOverride8.xml" ContentType="application/vnd.openxmlformats-officedocument.themeOverr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6.xml" ContentType="application/vnd.openxmlformats-officedocument.themeOverr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heme/themeOverride4.xml" ContentType="application/vnd.openxmlformats-officedocument.themeOverr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charts/chart8.xml" ContentType="application/vnd.openxmlformats-officedocument.drawingml.chart+xml"/>
  <Override PartName="/ppt/slideLayouts/slideLayout10.xml" ContentType="application/vnd.openxmlformats-officedocument.presentationml.slideLayout+xml"/>
  <Override PartName="/ppt/charts/chart6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0"/>
  </p:notesMasterIdLst>
  <p:sldIdLst>
    <p:sldId id="256" r:id="rId2"/>
    <p:sldId id="257" r:id="rId3"/>
    <p:sldId id="266" r:id="rId4"/>
    <p:sldId id="258" r:id="rId5"/>
    <p:sldId id="27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5" r:id="rId23"/>
    <p:sldId id="277" r:id="rId24"/>
    <p:sldId id="284" r:id="rId25"/>
    <p:sldId id="283" r:id="rId26"/>
    <p:sldId id="282" r:id="rId27"/>
    <p:sldId id="279" r:id="rId28"/>
    <p:sldId id="280" r:id="rId2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89" autoAdjust="0"/>
  </p:normalViewPr>
  <p:slideViewPr>
    <p:cSldViewPr>
      <p:cViewPr>
        <p:scale>
          <a:sx n="100" d="100"/>
          <a:sy n="100" d="100"/>
        </p:scale>
        <p:origin x="-504" y="-36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Worksheet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Worksheet2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Worksheet3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Worksheet4.xlsx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Worksheet5.xlsx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Worksheet6.xlsx"/><Relationship Id="rId1" Type="http://schemas.openxmlformats.org/officeDocument/2006/relationships/themeOverride" Target="../theme/themeOverride6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Worksheet7.xlsx"/><Relationship Id="rId1" Type="http://schemas.openxmlformats.org/officeDocument/2006/relationships/themeOverride" Target="../theme/themeOverride7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Worksheet8.xlsx"/><Relationship Id="rId1" Type="http://schemas.openxmlformats.org/officeDocument/2006/relationships/themeOverride" Target="../theme/themeOverride8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Worksheet9.xlsx"/><Relationship Id="rId1" Type="http://schemas.openxmlformats.org/officeDocument/2006/relationships/themeOverride" Target="../theme/themeOverrid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48"/>
  <c:clrMapOvr bg1="lt1" tx1="dk1" bg2="lt2" tx2="dk2" accent1="accent1" accent2="accent2" accent3="accent3" accent4="accent4" accent5="accent5" accent6="accent6" hlink="hlink" folHlink="folHlink"/>
  <c:chart>
    <c:title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Data!$B$19</c:f>
              <c:strCache>
                <c:ptCount val="1"/>
                <c:pt idx="0">
                  <c:v>Success Rate</c:v>
                </c:pt>
              </c:strCache>
            </c:strRef>
          </c:tx>
          <c:cat>
            <c:strRef>
              <c:f>Data!$A$20:$A$33</c:f>
              <c:strCache>
                <c:ptCount val="14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  <c:pt idx="13">
                  <c:v>Total</c:v>
                </c:pt>
              </c:strCache>
            </c:strRef>
          </c:cat>
          <c:val>
            <c:numRef>
              <c:f>Data!$B$20:$B$33</c:f>
              <c:numCache>
                <c:formatCode>0.00%</c:formatCode>
                <c:ptCount val="14"/>
                <c:pt idx="0">
                  <c:v>0.48210000000000008</c:v>
                </c:pt>
                <c:pt idx="1">
                  <c:v>0.45490000000000008</c:v>
                </c:pt>
                <c:pt idx="2">
                  <c:v>0.69210000000000005</c:v>
                </c:pt>
                <c:pt idx="3">
                  <c:v>0.35180000000000006</c:v>
                </c:pt>
                <c:pt idx="4">
                  <c:v>0.27100000000000002</c:v>
                </c:pt>
                <c:pt idx="5">
                  <c:v>0.39590000000000014</c:v>
                </c:pt>
                <c:pt idx="6">
                  <c:v>0.40870000000000001</c:v>
                </c:pt>
                <c:pt idx="7">
                  <c:v>0.33860000000000007</c:v>
                </c:pt>
                <c:pt idx="8">
                  <c:v>0.54170000000000018</c:v>
                </c:pt>
                <c:pt idx="9">
                  <c:v>0.38280000000000014</c:v>
                </c:pt>
                <c:pt idx="10">
                  <c:v>0.31740000000000007</c:v>
                </c:pt>
                <c:pt idx="11">
                  <c:v>0.28770000000000001</c:v>
                </c:pt>
                <c:pt idx="12">
                  <c:v>0.63910000000000011</c:v>
                </c:pt>
                <c:pt idx="13">
                  <c:v>0.44020000000000009</c:v>
                </c:pt>
              </c:numCache>
            </c:numRef>
          </c:val>
        </c:ser>
        <c:dLbls/>
        <c:axId val="62969728"/>
        <c:axId val="69593728"/>
      </c:barChart>
      <c:catAx>
        <c:axId val="62969728"/>
        <c:scaling>
          <c:orientation val="minMax"/>
        </c:scaling>
        <c:axPos val="b"/>
        <c:tickLblPos val="nextTo"/>
        <c:crossAx val="69593728"/>
        <c:crosses val="autoZero"/>
        <c:auto val="1"/>
        <c:lblAlgn val="ctr"/>
        <c:lblOffset val="100"/>
      </c:catAx>
      <c:valAx>
        <c:axId val="69593728"/>
        <c:scaling>
          <c:orientation val="minMax"/>
          <c:max val="1"/>
          <c:min val="0"/>
        </c:scaling>
        <c:axPos val="l"/>
        <c:majorGridlines/>
        <c:numFmt formatCode="0%" sourceLinked="0"/>
        <c:tickLblPos val="nextTo"/>
        <c:crossAx val="62969728"/>
        <c:crosses val="autoZero"/>
        <c:crossBetween val="between"/>
      </c:valAx>
    </c:plotArea>
    <c:plotVisOnly val="1"/>
    <c:dispBlanksAs val="gap"/>
  </c:chart>
  <c:externalData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48"/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Funds Raised Per Successful Project</a:t>
            </a:r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Data!$C$19</c:f>
              <c:strCache>
                <c:ptCount val="1"/>
                <c:pt idx="0">
                  <c:v>Funds per Project</c:v>
                </c:pt>
              </c:strCache>
            </c:strRef>
          </c:tx>
          <c:cat>
            <c:strRef>
              <c:f>Data!$A$20:$A$33</c:f>
              <c:strCache>
                <c:ptCount val="14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  <c:pt idx="13">
                  <c:v>Total</c:v>
                </c:pt>
              </c:strCache>
            </c:strRef>
          </c:cat>
          <c:val>
            <c:numRef>
              <c:f>Data!$C$20:$C$33</c:f>
              <c:numCache>
                <c:formatCode>_("$"* #,##0.00_);_("$"* \(#,##0.00\);_("$"* "-"??_);_(@_)</c:formatCode>
                <c:ptCount val="14"/>
                <c:pt idx="0">
                  <c:v>43014.128728414442</c:v>
                </c:pt>
                <c:pt idx="1">
                  <c:v>94380.165289256198</c:v>
                </c:pt>
                <c:pt idx="2">
                  <c:v>34655.172413793094</c:v>
                </c:pt>
                <c:pt idx="3">
                  <c:v>490949.55489614245</c:v>
                </c:pt>
                <c:pt idx="4">
                  <c:v>68717.948717948733</c:v>
                </c:pt>
                <c:pt idx="5">
                  <c:v>88504.547487699398</c:v>
                </c:pt>
                <c:pt idx="6">
                  <c:v>92263.610315186263</c:v>
                </c:pt>
                <c:pt idx="7">
                  <c:v>381523.27221438644</c:v>
                </c:pt>
                <c:pt idx="8">
                  <c:v>53473.995430721669</c:v>
                </c:pt>
                <c:pt idx="9">
                  <c:v>49800.796812749002</c:v>
                </c:pt>
                <c:pt idx="10">
                  <c:v>56021.505376344096</c:v>
                </c:pt>
                <c:pt idx="11">
                  <c:v>363554.21686746995</c:v>
                </c:pt>
                <c:pt idx="12">
                  <c:v>42011.524358302784</c:v>
                </c:pt>
                <c:pt idx="13">
                  <c:v>87677.53709434261</c:v>
                </c:pt>
              </c:numCache>
            </c:numRef>
          </c:val>
        </c:ser>
        <c:dLbls/>
        <c:axId val="84523648"/>
        <c:axId val="84910464"/>
      </c:barChart>
      <c:catAx>
        <c:axId val="84523648"/>
        <c:scaling>
          <c:orientation val="minMax"/>
        </c:scaling>
        <c:axPos val="b"/>
        <c:tickLblPos val="nextTo"/>
        <c:crossAx val="84910464"/>
        <c:crosses val="autoZero"/>
        <c:auto val="1"/>
        <c:lblAlgn val="ctr"/>
        <c:lblOffset val="100"/>
      </c:catAx>
      <c:valAx>
        <c:axId val="84910464"/>
        <c:scaling>
          <c:orientation val="minMax"/>
        </c:scaling>
        <c:axPos val="l"/>
        <c:majorGridlines/>
        <c:numFmt formatCode="&quot;$&quot;#,##0" sourceLinked="0"/>
        <c:tickLblPos val="nextTo"/>
        <c:crossAx val="84523648"/>
        <c:crosses val="autoZero"/>
        <c:crossBetween val="between"/>
      </c:valAx>
    </c:plotArea>
    <c:plotVisOnly val="1"/>
    <c:dispBlanksAs val="gap"/>
  </c:chart>
  <c:externalData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48"/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Funds Raised For Successful Projects</a:t>
            </a:r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Data!$D$19</c:f>
              <c:strCache>
                <c:ptCount val="1"/>
                <c:pt idx="0">
                  <c:v>$1,000 Raised</c:v>
                </c:pt>
              </c:strCache>
            </c:strRef>
          </c:tx>
          <c:cat>
            <c:strRef>
              <c:f>Data!$A$20:$A$33</c:f>
              <c:strCache>
                <c:ptCount val="14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  <c:pt idx="13">
                  <c:v>Total</c:v>
                </c:pt>
              </c:strCache>
            </c:strRef>
          </c:cat>
          <c:val>
            <c:numRef>
              <c:f>Data!$D$20:$D$33</c:f>
              <c:numCache>
                <c:formatCode>0.00%</c:formatCode>
                <c:ptCount val="14"/>
                <c:pt idx="0">
                  <c:v>0.19270015698587128</c:v>
                </c:pt>
                <c:pt idx="1">
                  <c:v>0.16363636363636366</c:v>
                </c:pt>
                <c:pt idx="2">
                  <c:v>0.10517241379310346</c:v>
                </c:pt>
                <c:pt idx="3">
                  <c:v>9.4955489614243341E-2</c:v>
                </c:pt>
                <c:pt idx="4">
                  <c:v>0.11538461538461539</c:v>
                </c:pt>
                <c:pt idx="5">
                  <c:v>0.10064112121663937</c:v>
                </c:pt>
                <c:pt idx="6">
                  <c:v>6.4469914040114623E-2</c:v>
                </c:pt>
                <c:pt idx="7">
                  <c:v>7.4753173483779967E-2</c:v>
                </c:pt>
                <c:pt idx="8">
                  <c:v>0.10684047843031852</c:v>
                </c:pt>
                <c:pt idx="9">
                  <c:v>0.152722443559097</c:v>
                </c:pt>
                <c:pt idx="10">
                  <c:v>0.17258064516129037</c:v>
                </c:pt>
                <c:pt idx="11">
                  <c:v>6.6265060240963861E-2</c:v>
                </c:pt>
                <c:pt idx="12">
                  <c:v>0.13933996856993192</c:v>
                </c:pt>
                <c:pt idx="13">
                  <c:v>0.12108228199635009</c:v>
                </c:pt>
              </c:numCache>
            </c:numRef>
          </c:val>
        </c:ser>
        <c:ser>
          <c:idx val="1"/>
          <c:order val="1"/>
          <c:tx>
            <c:strRef>
              <c:f>Data!$E$19</c:f>
              <c:strCache>
                <c:ptCount val="1"/>
                <c:pt idx="0">
                  <c:v>$1,000 to $9,999</c:v>
                </c:pt>
              </c:strCache>
            </c:strRef>
          </c:tx>
          <c:cat>
            <c:strRef>
              <c:f>Data!$A$20:$A$33</c:f>
              <c:strCache>
                <c:ptCount val="14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  <c:pt idx="13">
                  <c:v>Total</c:v>
                </c:pt>
              </c:strCache>
            </c:strRef>
          </c:cat>
          <c:val>
            <c:numRef>
              <c:f>Data!$E$20:$E$33</c:f>
              <c:numCache>
                <c:formatCode>0.00%</c:formatCode>
                <c:ptCount val="14"/>
                <c:pt idx="0">
                  <c:v>0.71232339089481944</c:v>
                </c:pt>
                <c:pt idx="1">
                  <c:v>0.67107438016528942</c:v>
                </c:pt>
                <c:pt idx="2">
                  <c:v>0.85172413793103463</c:v>
                </c:pt>
                <c:pt idx="3">
                  <c:v>0.40949554896142426</c:v>
                </c:pt>
                <c:pt idx="4">
                  <c:v>0.70512820512820529</c:v>
                </c:pt>
                <c:pt idx="5">
                  <c:v>0.64440137170120759</c:v>
                </c:pt>
                <c:pt idx="6">
                  <c:v>0.58595988538681953</c:v>
                </c:pt>
                <c:pt idx="7">
                  <c:v>0.50070521861777173</c:v>
                </c:pt>
                <c:pt idx="8">
                  <c:v>0.76589168122564177</c:v>
                </c:pt>
                <c:pt idx="9">
                  <c:v>0.70783532536520588</c:v>
                </c:pt>
                <c:pt idx="10">
                  <c:v>0.68333333333333335</c:v>
                </c:pt>
                <c:pt idx="11">
                  <c:v>0.46385542168674698</c:v>
                </c:pt>
                <c:pt idx="12">
                  <c:v>0.77789418543740174</c:v>
                </c:pt>
                <c:pt idx="13">
                  <c:v>0.69404110132508146</c:v>
                </c:pt>
              </c:numCache>
            </c:numRef>
          </c:val>
        </c:ser>
        <c:ser>
          <c:idx val="2"/>
          <c:order val="2"/>
          <c:tx>
            <c:strRef>
              <c:f>Data!$F$19</c:f>
              <c:strCache>
                <c:ptCount val="1"/>
                <c:pt idx="0">
                  <c:v>$10,000 to $19,999</c:v>
                </c:pt>
              </c:strCache>
            </c:strRef>
          </c:tx>
          <c:cat>
            <c:strRef>
              <c:f>Data!$A$20:$A$33</c:f>
              <c:strCache>
                <c:ptCount val="14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  <c:pt idx="13">
                  <c:v>Total</c:v>
                </c:pt>
              </c:strCache>
            </c:strRef>
          </c:cat>
          <c:val>
            <c:numRef>
              <c:f>Data!$F$20:$F$33</c:f>
              <c:numCache>
                <c:formatCode>0.00%</c:formatCode>
                <c:ptCount val="14"/>
                <c:pt idx="0">
                  <c:v>7.1036106750392458E-2</c:v>
                </c:pt>
                <c:pt idx="1">
                  <c:v>0.10082644628099174</c:v>
                </c:pt>
                <c:pt idx="2">
                  <c:v>3.6206896551724148E-2</c:v>
                </c:pt>
                <c:pt idx="3">
                  <c:v>0.19287833827893175</c:v>
                </c:pt>
                <c:pt idx="4">
                  <c:v>0.11794871794871796</c:v>
                </c:pt>
                <c:pt idx="5">
                  <c:v>0.15446548382287173</c:v>
                </c:pt>
                <c:pt idx="6">
                  <c:v>0.24355300859598858</c:v>
                </c:pt>
                <c:pt idx="7">
                  <c:v>0.20310296191819463</c:v>
                </c:pt>
                <c:pt idx="8">
                  <c:v>9.5148501545491204E-2</c:v>
                </c:pt>
                <c:pt idx="9">
                  <c:v>0.11022576361221779</c:v>
                </c:pt>
                <c:pt idx="10">
                  <c:v>9.1935483870967727E-2</c:v>
                </c:pt>
                <c:pt idx="11">
                  <c:v>0.12951807228915663</c:v>
                </c:pt>
                <c:pt idx="12">
                  <c:v>6.1812467260345741E-2</c:v>
                </c:pt>
                <c:pt idx="13">
                  <c:v>0.11552804887725147</c:v>
                </c:pt>
              </c:numCache>
            </c:numRef>
          </c:val>
        </c:ser>
        <c:ser>
          <c:idx val="3"/>
          <c:order val="3"/>
          <c:tx>
            <c:strRef>
              <c:f>Data!$G$19</c:f>
              <c:strCache>
                <c:ptCount val="1"/>
                <c:pt idx="0">
                  <c:v>$20,000 to $99,999</c:v>
                </c:pt>
              </c:strCache>
            </c:strRef>
          </c:tx>
          <c:cat>
            <c:strRef>
              <c:f>Data!$A$20:$A$33</c:f>
              <c:strCache>
                <c:ptCount val="14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  <c:pt idx="13">
                  <c:v>Total</c:v>
                </c:pt>
              </c:strCache>
            </c:strRef>
          </c:cat>
          <c:val>
            <c:numRef>
              <c:f>Data!$G$20:$G$33</c:f>
              <c:numCache>
                <c:formatCode>0.00%</c:formatCode>
                <c:ptCount val="14"/>
                <c:pt idx="0">
                  <c:v>2.3547880690737832E-2</c:v>
                </c:pt>
                <c:pt idx="1">
                  <c:v>5.9504132231404966E-2</c:v>
                </c:pt>
                <c:pt idx="2">
                  <c:v>6.8965517241379318E-3</c:v>
                </c:pt>
                <c:pt idx="3">
                  <c:v>0.23738872403560832</c:v>
                </c:pt>
                <c:pt idx="4">
                  <c:v>5.8974358974358959E-2</c:v>
                </c:pt>
                <c:pt idx="5">
                  <c:v>9.3484419263456117E-2</c:v>
                </c:pt>
                <c:pt idx="6">
                  <c:v>0.1045845272206304</c:v>
                </c:pt>
                <c:pt idx="7">
                  <c:v>0.17207334273624827</c:v>
                </c:pt>
                <c:pt idx="8">
                  <c:v>3.117860502620616E-2</c:v>
                </c:pt>
                <c:pt idx="9">
                  <c:v>2.9216467463479421E-2</c:v>
                </c:pt>
                <c:pt idx="10">
                  <c:v>5.1075268817204297E-2</c:v>
                </c:pt>
                <c:pt idx="11">
                  <c:v>0.25301204819277107</c:v>
                </c:pt>
                <c:pt idx="12">
                  <c:v>2.0953378732320595E-2</c:v>
                </c:pt>
                <c:pt idx="13">
                  <c:v>6.2604141870983093E-2</c:v>
                </c:pt>
              </c:numCache>
            </c:numRef>
          </c:val>
        </c:ser>
        <c:ser>
          <c:idx val="4"/>
          <c:order val="4"/>
          <c:tx>
            <c:strRef>
              <c:f>Data!$H$19</c:f>
              <c:strCache>
                <c:ptCount val="1"/>
                <c:pt idx="0">
                  <c:v>$100,000 to $999,999</c:v>
                </c:pt>
              </c:strCache>
            </c:strRef>
          </c:tx>
          <c:cat>
            <c:strRef>
              <c:f>Data!$A$20:$A$33</c:f>
              <c:strCache>
                <c:ptCount val="14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  <c:pt idx="13">
                  <c:v>Total</c:v>
                </c:pt>
              </c:strCache>
            </c:strRef>
          </c:cat>
          <c:val>
            <c:numRef>
              <c:f>Data!$H$20:$H$33</c:f>
              <c:numCache>
                <c:formatCode>0.00%</c:formatCode>
                <c:ptCount val="14"/>
                <c:pt idx="0">
                  <c:v>3.9246467817896397E-4</c:v>
                </c:pt>
                <c:pt idx="1">
                  <c:v>3.3057851239669425E-3</c:v>
                </c:pt>
                <c:pt idx="2">
                  <c:v>0</c:v>
                </c:pt>
                <c:pt idx="3">
                  <c:v>6.2314540059347195E-2</c:v>
                </c:pt>
                <c:pt idx="4">
                  <c:v>2.5641025641025645E-3</c:v>
                </c:pt>
                <c:pt idx="5">
                  <c:v>7.0076039958252593E-3</c:v>
                </c:pt>
                <c:pt idx="6">
                  <c:v>1.4326647564469914E-3</c:v>
                </c:pt>
                <c:pt idx="7">
                  <c:v>4.51339915373766E-2</c:v>
                </c:pt>
                <c:pt idx="8">
                  <c:v>8.0634323343636675E-4</c:v>
                </c:pt>
                <c:pt idx="9">
                  <c:v>0</c:v>
                </c:pt>
                <c:pt idx="10">
                  <c:v>1.0752688172043009E-3</c:v>
                </c:pt>
                <c:pt idx="11">
                  <c:v>8.7349397590361463E-2</c:v>
                </c:pt>
                <c:pt idx="12">
                  <c:v>0</c:v>
                </c:pt>
                <c:pt idx="13">
                  <c:v>6.4667142743791168E-3</c:v>
                </c:pt>
              </c:numCache>
            </c:numRef>
          </c:val>
        </c:ser>
        <c:ser>
          <c:idx val="5"/>
          <c:order val="5"/>
          <c:tx>
            <c:strRef>
              <c:f>Data!$I$19</c:f>
              <c:strCache>
                <c:ptCount val="1"/>
                <c:pt idx="0">
                  <c:v>$1,000,000+</c:v>
                </c:pt>
              </c:strCache>
            </c:strRef>
          </c:tx>
          <c:cat>
            <c:strRef>
              <c:f>Data!$A$20:$A$33</c:f>
              <c:strCache>
                <c:ptCount val="14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  <c:pt idx="13">
                  <c:v>Total</c:v>
                </c:pt>
              </c:strCache>
            </c:strRef>
          </c:cat>
          <c:val>
            <c:numRef>
              <c:f>Data!$I$20:$I$33</c:f>
              <c:numCache>
                <c:formatCode>0.00%</c:formatCode>
                <c:ptCount val="14"/>
                <c:pt idx="0">
                  <c:v>0</c:v>
                </c:pt>
                <c:pt idx="1">
                  <c:v>1.6528925619834717E-3</c:v>
                </c:pt>
                <c:pt idx="2">
                  <c:v>0</c:v>
                </c:pt>
                <c:pt idx="3">
                  <c:v>2.9673590504451048E-3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4.2313117066290562E-3</c:v>
                </c:pt>
                <c:pt idx="8">
                  <c:v>1.3439053890606104E-4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2.7771165595493152E-4</c:v>
                </c:pt>
              </c:numCache>
            </c:numRef>
          </c:val>
        </c:ser>
        <c:dLbls/>
        <c:axId val="88804736"/>
        <c:axId val="91453696"/>
      </c:barChart>
      <c:catAx>
        <c:axId val="88804736"/>
        <c:scaling>
          <c:orientation val="minMax"/>
        </c:scaling>
        <c:axPos val="b"/>
        <c:tickLblPos val="nextTo"/>
        <c:crossAx val="91453696"/>
        <c:crosses val="autoZero"/>
        <c:auto val="1"/>
        <c:lblAlgn val="ctr"/>
        <c:lblOffset val="100"/>
      </c:catAx>
      <c:valAx>
        <c:axId val="91453696"/>
        <c:scaling>
          <c:orientation val="minMax"/>
          <c:max val="1"/>
          <c:min val="0"/>
        </c:scaling>
        <c:axPos val="l"/>
        <c:majorGridlines/>
        <c:numFmt formatCode="0%" sourceLinked="0"/>
        <c:tickLblPos val="nextTo"/>
        <c:crossAx val="88804736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48"/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Failed Projects % Goal Raised</a:t>
            </a:r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Data!$J$19</c:f>
              <c:strCache>
                <c:ptCount val="1"/>
                <c:pt idx="0">
                  <c:v>0%</c:v>
                </c:pt>
              </c:strCache>
            </c:strRef>
          </c:tx>
          <c:cat>
            <c:strRef>
              <c:f>Data!$A$20:$A$33</c:f>
              <c:strCache>
                <c:ptCount val="14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  <c:pt idx="13">
                  <c:v>Total</c:v>
                </c:pt>
              </c:strCache>
            </c:strRef>
          </c:cat>
          <c:val>
            <c:numRef>
              <c:f>Data!$J$20:$J$33</c:f>
              <c:numCache>
                <c:formatCode>0.00%</c:formatCode>
                <c:ptCount val="14"/>
                <c:pt idx="0">
                  <c:v>0.21264157837047865</c:v>
                </c:pt>
                <c:pt idx="1">
                  <c:v>0.17103448275862074</c:v>
                </c:pt>
                <c:pt idx="2">
                  <c:v>0.22480620155038764</c:v>
                </c:pt>
                <c:pt idx="3">
                  <c:v>0.10950080515297908</c:v>
                </c:pt>
                <c:pt idx="4">
                  <c:v>0.25262154432793132</c:v>
                </c:pt>
                <c:pt idx="5">
                  <c:v>0.24284178637740647</c:v>
                </c:pt>
                <c:pt idx="6">
                  <c:v>0.10396039603960396</c:v>
                </c:pt>
                <c:pt idx="7">
                  <c:v>0.12274368231046934</c:v>
                </c:pt>
                <c:pt idx="8">
                  <c:v>0.25083399523431299</c:v>
                </c:pt>
                <c:pt idx="9">
                  <c:v>0.23640856672158156</c:v>
                </c:pt>
                <c:pt idx="10">
                  <c:v>0.25724999999999998</c:v>
                </c:pt>
                <c:pt idx="11">
                  <c:v>0.1557177615571777</c:v>
                </c:pt>
                <c:pt idx="12">
                  <c:v>0.225417439703154</c:v>
                </c:pt>
                <c:pt idx="13">
                  <c:v>0.22438217673489766</c:v>
                </c:pt>
              </c:numCache>
            </c:numRef>
          </c:val>
        </c:ser>
        <c:ser>
          <c:idx val="1"/>
          <c:order val="1"/>
          <c:tx>
            <c:strRef>
              <c:f>Data!$K$19</c:f>
              <c:strCache>
                <c:ptCount val="1"/>
                <c:pt idx="0">
                  <c:v>1% to 20%</c:v>
                </c:pt>
              </c:strCache>
            </c:strRef>
          </c:tx>
          <c:cat>
            <c:strRef>
              <c:f>Data!$A$20:$A$33</c:f>
              <c:strCache>
                <c:ptCount val="14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  <c:pt idx="13">
                  <c:v>Total</c:v>
                </c:pt>
              </c:strCache>
            </c:strRef>
          </c:cat>
          <c:val>
            <c:numRef>
              <c:f>Data!$K$20:$K$33</c:f>
              <c:numCache>
                <c:formatCode>0.00%</c:formatCode>
                <c:ptCount val="14"/>
                <c:pt idx="0">
                  <c:v>0.59408111070515157</c:v>
                </c:pt>
                <c:pt idx="1">
                  <c:v>0.61241379310344823</c:v>
                </c:pt>
                <c:pt idx="2">
                  <c:v>0.55426356589147263</c:v>
                </c:pt>
                <c:pt idx="3">
                  <c:v>0.66183574879227069</c:v>
                </c:pt>
                <c:pt idx="4">
                  <c:v>0.58531935176358441</c:v>
                </c:pt>
                <c:pt idx="5">
                  <c:v>0.61760969412684474</c:v>
                </c:pt>
                <c:pt idx="6">
                  <c:v>0.70495049504950502</c:v>
                </c:pt>
                <c:pt idx="7">
                  <c:v>0.71191335740072204</c:v>
                </c:pt>
                <c:pt idx="8">
                  <c:v>0.55504368546465443</c:v>
                </c:pt>
                <c:pt idx="9">
                  <c:v>0.58401976935749578</c:v>
                </c:pt>
                <c:pt idx="10">
                  <c:v>0.60475000000000012</c:v>
                </c:pt>
                <c:pt idx="11">
                  <c:v>0.68248175182481752</c:v>
                </c:pt>
                <c:pt idx="12">
                  <c:v>0.57235621521335811</c:v>
                </c:pt>
                <c:pt idx="13">
                  <c:v>0.60743260109835251</c:v>
                </c:pt>
              </c:numCache>
            </c:numRef>
          </c:val>
        </c:ser>
        <c:ser>
          <c:idx val="2"/>
          <c:order val="2"/>
          <c:tx>
            <c:strRef>
              <c:f>Data!$L$19</c:f>
              <c:strCache>
                <c:ptCount val="1"/>
                <c:pt idx="0">
                  <c:v>21% to 40%</c:v>
                </c:pt>
              </c:strCache>
            </c:strRef>
          </c:tx>
          <c:cat>
            <c:strRef>
              <c:f>Data!$A$20:$A$33</c:f>
              <c:strCache>
                <c:ptCount val="14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  <c:pt idx="13">
                  <c:v>Total</c:v>
                </c:pt>
              </c:strCache>
            </c:strRef>
          </c:cat>
          <c:val>
            <c:numRef>
              <c:f>Data!$L$20:$L$33</c:f>
              <c:numCache>
                <c:formatCode>0.00%</c:formatCode>
                <c:ptCount val="14"/>
                <c:pt idx="0">
                  <c:v>0.12787723785166241</c:v>
                </c:pt>
                <c:pt idx="1">
                  <c:v>0.14206896551724144</c:v>
                </c:pt>
                <c:pt idx="2">
                  <c:v>0.12790697674418605</c:v>
                </c:pt>
                <c:pt idx="3">
                  <c:v>0.15056360708534625</c:v>
                </c:pt>
                <c:pt idx="4">
                  <c:v>0.12297426120114398</c:v>
                </c:pt>
                <c:pt idx="5">
                  <c:v>9.4595915176390169E-2</c:v>
                </c:pt>
                <c:pt idx="6">
                  <c:v>0.11485148514851486</c:v>
                </c:pt>
                <c:pt idx="7">
                  <c:v>0.10108303249097471</c:v>
                </c:pt>
                <c:pt idx="8">
                  <c:v>0.13153296266878473</c:v>
                </c:pt>
                <c:pt idx="9">
                  <c:v>0.12191103789126852</c:v>
                </c:pt>
                <c:pt idx="10">
                  <c:v>9.1500000000000012E-2</c:v>
                </c:pt>
                <c:pt idx="11">
                  <c:v>9.9756690997566969E-2</c:v>
                </c:pt>
                <c:pt idx="12">
                  <c:v>0.12987012987012986</c:v>
                </c:pt>
                <c:pt idx="13">
                  <c:v>0.11201947079380928</c:v>
                </c:pt>
              </c:numCache>
            </c:numRef>
          </c:val>
        </c:ser>
        <c:ser>
          <c:idx val="3"/>
          <c:order val="3"/>
          <c:tx>
            <c:strRef>
              <c:f>Data!$M$19</c:f>
              <c:strCache>
                <c:ptCount val="1"/>
                <c:pt idx="0">
                  <c:v>41% to 60%</c:v>
                </c:pt>
              </c:strCache>
            </c:strRef>
          </c:tx>
          <c:cat>
            <c:strRef>
              <c:f>Data!$A$20:$A$33</c:f>
              <c:strCache>
                <c:ptCount val="14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  <c:pt idx="13">
                  <c:v>Total</c:v>
                </c:pt>
              </c:strCache>
            </c:strRef>
          </c:cat>
          <c:val>
            <c:numRef>
              <c:f>Data!$M$20:$M$33</c:f>
              <c:numCache>
                <c:formatCode>0.00%</c:formatCode>
                <c:ptCount val="14"/>
                <c:pt idx="0">
                  <c:v>4.4208987943003313E-2</c:v>
                </c:pt>
                <c:pt idx="1">
                  <c:v>5.6551724137931039E-2</c:v>
                </c:pt>
                <c:pt idx="2">
                  <c:v>6.5891472868217074E-2</c:v>
                </c:pt>
                <c:pt idx="3">
                  <c:v>5.7165861513687598E-2</c:v>
                </c:pt>
                <c:pt idx="4">
                  <c:v>1.9065776930409915E-2</c:v>
                </c:pt>
                <c:pt idx="5">
                  <c:v>3.2150884393628447E-2</c:v>
                </c:pt>
                <c:pt idx="6">
                  <c:v>5.3465346534653457E-2</c:v>
                </c:pt>
                <c:pt idx="7">
                  <c:v>4.1877256317689515E-2</c:v>
                </c:pt>
                <c:pt idx="8">
                  <c:v>4.4479745830023829E-2</c:v>
                </c:pt>
                <c:pt idx="9">
                  <c:v>4.0362438220757829E-2</c:v>
                </c:pt>
                <c:pt idx="10">
                  <c:v>3.3750000000000002E-2</c:v>
                </c:pt>
                <c:pt idx="11">
                  <c:v>3.1630170316301713E-2</c:v>
                </c:pt>
                <c:pt idx="12">
                  <c:v>4.8237476808905388E-2</c:v>
                </c:pt>
                <c:pt idx="13">
                  <c:v>3.9097603594608094E-2</c:v>
                </c:pt>
              </c:numCache>
            </c:numRef>
          </c:val>
        </c:ser>
        <c:ser>
          <c:idx val="4"/>
          <c:order val="4"/>
          <c:tx>
            <c:strRef>
              <c:f>Data!$N$19</c:f>
              <c:strCache>
                <c:ptCount val="1"/>
                <c:pt idx="0">
                  <c:v>61% to 80%</c:v>
                </c:pt>
              </c:strCache>
            </c:strRef>
          </c:tx>
          <c:cat>
            <c:strRef>
              <c:f>Data!$A$20:$A$33</c:f>
              <c:strCache>
                <c:ptCount val="14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  <c:pt idx="13">
                  <c:v>Total</c:v>
                </c:pt>
              </c:strCache>
            </c:strRef>
          </c:cat>
          <c:val>
            <c:numRef>
              <c:f>Data!$N$20:$N$33</c:f>
              <c:numCache>
                <c:formatCode>0.00%</c:formatCode>
                <c:ptCount val="14"/>
                <c:pt idx="0">
                  <c:v>1.4979905005480453E-2</c:v>
                </c:pt>
                <c:pt idx="1">
                  <c:v>1.3793103448275865E-2</c:v>
                </c:pt>
                <c:pt idx="2">
                  <c:v>1.937984496124031E-2</c:v>
                </c:pt>
                <c:pt idx="3">
                  <c:v>1.1272141706924315E-2</c:v>
                </c:pt>
                <c:pt idx="4">
                  <c:v>1.5252621544327933E-2</c:v>
                </c:pt>
                <c:pt idx="5">
                  <c:v>9.2836900224763028E-3</c:v>
                </c:pt>
                <c:pt idx="6">
                  <c:v>1.8811881188118815E-2</c:v>
                </c:pt>
                <c:pt idx="7">
                  <c:v>1.5162454873646211E-2</c:v>
                </c:pt>
                <c:pt idx="8">
                  <c:v>1.3661636219221606E-2</c:v>
                </c:pt>
                <c:pt idx="9">
                  <c:v>1.2355848434925864E-2</c:v>
                </c:pt>
                <c:pt idx="10">
                  <c:v>8.0000000000000019E-3</c:v>
                </c:pt>
                <c:pt idx="11">
                  <c:v>1.4598540145985401E-2</c:v>
                </c:pt>
                <c:pt idx="12">
                  <c:v>1.4842300556586271E-2</c:v>
                </c:pt>
                <c:pt idx="13">
                  <c:v>1.1919620569146279E-2</c:v>
                </c:pt>
              </c:numCache>
            </c:numRef>
          </c:val>
        </c:ser>
        <c:ser>
          <c:idx val="5"/>
          <c:order val="5"/>
          <c:tx>
            <c:strRef>
              <c:f>Data!$O$19</c:f>
              <c:strCache>
                <c:ptCount val="1"/>
                <c:pt idx="0">
                  <c:v>81% to 99%</c:v>
                </c:pt>
              </c:strCache>
            </c:strRef>
          </c:tx>
          <c:cat>
            <c:strRef>
              <c:f>Data!$A$20:$A$33</c:f>
              <c:strCache>
                <c:ptCount val="14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  <c:pt idx="13">
                  <c:v>Total</c:v>
                </c:pt>
              </c:strCache>
            </c:strRef>
          </c:cat>
          <c:val>
            <c:numRef>
              <c:f>Data!$O$20:$O$33</c:f>
              <c:numCache>
                <c:formatCode>0.00%</c:formatCode>
                <c:ptCount val="14"/>
                <c:pt idx="0">
                  <c:v>6.2111801242236038E-3</c:v>
                </c:pt>
                <c:pt idx="1">
                  <c:v>4.1379310344827587E-3</c:v>
                </c:pt>
                <c:pt idx="2">
                  <c:v>7.7519379844961257E-3</c:v>
                </c:pt>
                <c:pt idx="3">
                  <c:v>9.6618357487922701E-3</c:v>
                </c:pt>
                <c:pt idx="4">
                  <c:v>4.7664442326024797E-3</c:v>
                </c:pt>
                <c:pt idx="5">
                  <c:v>3.5180299032541783E-3</c:v>
                </c:pt>
                <c:pt idx="6">
                  <c:v>3.9603960396039613E-3</c:v>
                </c:pt>
                <c:pt idx="7">
                  <c:v>7.2202166064981961E-3</c:v>
                </c:pt>
                <c:pt idx="8">
                  <c:v>4.4479745830023837E-3</c:v>
                </c:pt>
                <c:pt idx="9">
                  <c:v>4.9423393739703473E-3</c:v>
                </c:pt>
                <c:pt idx="10">
                  <c:v>4.7500000000000007E-3</c:v>
                </c:pt>
                <c:pt idx="11">
                  <c:v>1.5815085158150853E-2</c:v>
                </c:pt>
                <c:pt idx="12">
                  <c:v>9.2764378478664231E-3</c:v>
                </c:pt>
                <c:pt idx="13">
                  <c:v>5.1485272091862195E-3</c:v>
                </c:pt>
              </c:numCache>
            </c:numRef>
          </c:val>
        </c:ser>
        <c:dLbls/>
        <c:axId val="91675648"/>
        <c:axId val="91824896"/>
      </c:barChart>
      <c:catAx>
        <c:axId val="91675648"/>
        <c:scaling>
          <c:orientation val="minMax"/>
        </c:scaling>
        <c:axPos val="b"/>
        <c:tickLblPos val="nextTo"/>
        <c:crossAx val="91824896"/>
        <c:crosses val="autoZero"/>
        <c:auto val="1"/>
        <c:lblAlgn val="ctr"/>
        <c:lblOffset val="100"/>
      </c:catAx>
      <c:valAx>
        <c:axId val="91824896"/>
        <c:scaling>
          <c:orientation val="minMax"/>
          <c:max val="1"/>
          <c:min val="0"/>
        </c:scaling>
        <c:axPos val="l"/>
        <c:majorGridlines/>
        <c:numFmt formatCode="0%" sourceLinked="0"/>
        <c:tickLblPos val="nextTo"/>
        <c:crossAx val="91675648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48"/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Success Rate with and without Video</a:t>
            </a:r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Sheet1!$AB$1</c:f>
              <c:strCache>
                <c:ptCount val="1"/>
                <c:pt idx="0">
                  <c:v>All</c:v>
                </c:pt>
              </c:strCache>
            </c:strRef>
          </c:tx>
          <c:spPr>
            <a:solidFill>
              <a:schemeClr val="accent1"/>
            </a:solidFill>
          </c:spPr>
          <c:cat>
            <c:strRef>
              <c:f>Sheet1!$A$2:$A$14</c:f>
              <c:strCache>
                <c:ptCount val="13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</c:strCache>
            </c:strRef>
          </c:cat>
          <c:val>
            <c:numRef>
              <c:f>Sheet1!$AB$2:$AB$14</c:f>
              <c:numCache>
                <c:formatCode>General</c:formatCode>
                <c:ptCount val="13"/>
                <c:pt idx="0">
                  <c:v>0.52583712277800698</c:v>
                </c:pt>
                <c:pt idx="1">
                  <c:v>0.49550286181520808</c:v>
                </c:pt>
                <c:pt idx="2">
                  <c:v>0.72534332084893793</c:v>
                </c:pt>
                <c:pt idx="3">
                  <c:v>0.39431616341030112</c:v>
                </c:pt>
                <c:pt idx="4">
                  <c:v>0.31105807478122505</c:v>
                </c:pt>
                <c:pt idx="5">
                  <c:v>0.44579675445597194</c:v>
                </c:pt>
                <c:pt idx="6">
                  <c:v>0.44260204081632587</c:v>
                </c:pt>
                <c:pt idx="7">
                  <c:v>0.38203463203463206</c:v>
                </c:pt>
                <c:pt idx="8">
                  <c:v>0.58748816661407299</c:v>
                </c:pt>
                <c:pt idx="9">
                  <c:v>0.4275156338828881</c:v>
                </c:pt>
                <c:pt idx="10">
                  <c:v>0.35473361441165097</c:v>
                </c:pt>
                <c:pt idx="11">
                  <c:v>0.34745762711864403</c:v>
                </c:pt>
                <c:pt idx="12">
                  <c:v>0.67672107877927623</c:v>
                </c:pt>
              </c:numCache>
            </c:numRef>
          </c:val>
        </c:ser>
        <c:ser>
          <c:idx val="1"/>
          <c:order val="1"/>
          <c:tx>
            <c:strRef>
              <c:f>Sheet1!$AC$1</c:f>
              <c:strCache>
                <c:ptCount val="1"/>
                <c:pt idx="0">
                  <c:v>With Video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cat>
            <c:strRef>
              <c:f>Sheet1!$A$2:$A$14</c:f>
              <c:strCache>
                <c:ptCount val="13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</c:strCache>
            </c:strRef>
          </c:cat>
          <c:val>
            <c:numRef>
              <c:f>Sheet1!$AC$2:$AC$14</c:f>
              <c:numCache>
                <c:formatCode>General</c:formatCode>
                <c:ptCount val="13"/>
                <c:pt idx="0">
                  <c:v>0.56687185226636816</c:v>
                </c:pt>
                <c:pt idx="1">
                  <c:v>0.54134509371554507</c:v>
                </c:pt>
                <c:pt idx="2">
                  <c:v>0.75739644970414199</c:v>
                </c:pt>
                <c:pt idx="3">
                  <c:v>0.41463414634146301</c:v>
                </c:pt>
                <c:pt idx="4">
                  <c:v>0.37313432835820798</c:v>
                </c:pt>
                <c:pt idx="5">
                  <c:v>0.47121788772597506</c:v>
                </c:pt>
                <c:pt idx="6">
                  <c:v>0.4915682967959521</c:v>
                </c:pt>
                <c:pt idx="7">
                  <c:v>0.40177960301163501</c:v>
                </c:pt>
                <c:pt idx="8">
                  <c:v>0.62766806303610612</c:v>
                </c:pt>
                <c:pt idx="9">
                  <c:v>0.49282700421940911</c:v>
                </c:pt>
                <c:pt idx="10">
                  <c:v>0.39340597932383309</c:v>
                </c:pt>
                <c:pt idx="11">
                  <c:v>0.39064649243466204</c:v>
                </c:pt>
                <c:pt idx="12">
                  <c:v>0.72514340344168216</c:v>
                </c:pt>
              </c:numCache>
            </c:numRef>
          </c:val>
        </c:ser>
        <c:dLbls/>
        <c:axId val="91978752"/>
        <c:axId val="91984640"/>
      </c:barChart>
      <c:catAx>
        <c:axId val="91978752"/>
        <c:scaling>
          <c:orientation val="minMax"/>
        </c:scaling>
        <c:axPos val="b"/>
        <c:tickLblPos val="nextTo"/>
        <c:crossAx val="91984640"/>
        <c:crosses val="autoZero"/>
        <c:auto val="1"/>
        <c:lblAlgn val="ctr"/>
        <c:lblOffset val="100"/>
      </c:catAx>
      <c:valAx>
        <c:axId val="91984640"/>
        <c:scaling>
          <c:orientation val="minMax"/>
          <c:max val="1"/>
          <c:min val="0"/>
        </c:scaling>
        <c:axPos val="l"/>
        <c:majorGridlines/>
        <c:numFmt formatCode="0%" sourceLinked="0"/>
        <c:tickLblPos val="nextTo"/>
        <c:crossAx val="91978752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48"/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Success</a:t>
            </a:r>
            <a:r>
              <a:rPr lang="en-US" baseline="0"/>
              <a:t> Rate by Project Length</a:t>
            </a:r>
            <a:endParaRPr lang="en-US"/>
          </a:p>
        </c:rich>
      </c:tx>
      <c:layout/>
    </c:title>
    <c:plotArea>
      <c:layout/>
      <c:barChart>
        <c:barDir val="col"/>
        <c:grouping val="clustered"/>
        <c:ser>
          <c:idx val="5"/>
          <c:order val="0"/>
          <c:tx>
            <c:v>All</c:v>
          </c:tx>
          <c:spPr>
            <a:solidFill>
              <a:schemeClr val="accent1"/>
            </a:solidFill>
          </c:spPr>
          <c:val>
            <c:numRef>
              <c:f>Sheet1!$AB$2:$AB$14</c:f>
              <c:numCache>
                <c:formatCode>General</c:formatCode>
                <c:ptCount val="13"/>
                <c:pt idx="0">
                  <c:v>0.52583712277800698</c:v>
                </c:pt>
                <c:pt idx="1">
                  <c:v>0.49550286181520808</c:v>
                </c:pt>
                <c:pt idx="2">
                  <c:v>0.72534332084893793</c:v>
                </c:pt>
                <c:pt idx="3">
                  <c:v>0.39431616341030112</c:v>
                </c:pt>
                <c:pt idx="4">
                  <c:v>0.31105807478122505</c:v>
                </c:pt>
                <c:pt idx="5">
                  <c:v>0.44579675445597194</c:v>
                </c:pt>
                <c:pt idx="6">
                  <c:v>0.44260204081632587</c:v>
                </c:pt>
                <c:pt idx="7">
                  <c:v>0.38203463203463206</c:v>
                </c:pt>
                <c:pt idx="8">
                  <c:v>0.58748816661407299</c:v>
                </c:pt>
                <c:pt idx="9">
                  <c:v>0.4275156338828881</c:v>
                </c:pt>
                <c:pt idx="10">
                  <c:v>0.35473361441165097</c:v>
                </c:pt>
                <c:pt idx="11">
                  <c:v>0.34745762711864403</c:v>
                </c:pt>
                <c:pt idx="12">
                  <c:v>0.67672107877927623</c:v>
                </c:pt>
              </c:numCache>
            </c:numRef>
          </c:val>
        </c:ser>
        <c:ser>
          <c:idx val="0"/>
          <c:order val="1"/>
          <c:tx>
            <c:strRef>
              <c:f>Sheet1!$AD$1</c:f>
              <c:strCache>
                <c:ptCount val="1"/>
                <c:pt idx="0">
                  <c:v>15 Days or less</c:v>
                </c:pt>
              </c:strCache>
            </c:strRef>
          </c:tx>
          <c:cat>
            <c:strRef>
              <c:f>Sheet1!$A$2:$A$14</c:f>
              <c:strCache>
                <c:ptCount val="13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</c:strCache>
            </c:strRef>
          </c:cat>
          <c:val>
            <c:numRef>
              <c:f>Sheet1!$AD$2:$AD$14</c:f>
              <c:numCache>
                <c:formatCode>General</c:formatCode>
                <c:ptCount val="13"/>
                <c:pt idx="0">
                  <c:v>0.63400576368876016</c:v>
                </c:pt>
                <c:pt idx="1">
                  <c:v>0.76000000000000012</c:v>
                </c:pt>
                <c:pt idx="2">
                  <c:v>0.78723404255319118</c:v>
                </c:pt>
                <c:pt idx="3">
                  <c:v>0.56000000000000005</c:v>
                </c:pt>
                <c:pt idx="4">
                  <c:v>0.35593220338983012</c:v>
                </c:pt>
                <c:pt idx="5">
                  <c:v>0.59706362153344184</c:v>
                </c:pt>
                <c:pt idx="6">
                  <c:v>0.5625</c:v>
                </c:pt>
                <c:pt idx="7">
                  <c:v>0.66666666666666607</c:v>
                </c:pt>
                <c:pt idx="8">
                  <c:v>0.7030878859857479</c:v>
                </c:pt>
                <c:pt idx="9">
                  <c:v>0.58536585365853611</c:v>
                </c:pt>
                <c:pt idx="10">
                  <c:v>0.48989898989898911</c:v>
                </c:pt>
                <c:pt idx="11">
                  <c:v>0.53571428571428492</c:v>
                </c:pt>
                <c:pt idx="12">
                  <c:v>0.70440251572326973</c:v>
                </c:pt>
              </c:numCache>
            </c:numRef>
          </c:val>
        </c:ser>
        <c:ser>
          <c:idx val="1"/>
          <c:order val="2"/>
          <c:tx>
            <c:strRef>
              <c:f>Sheet1!$AE$1</c:f>
              <c:strCache>
                <c:ptCount val="1"/>
                <c:pt idx="0">
                  <c:v>16 to 30 Days</c:v>
                </c:pt>
              </c:strCache>
            </c:strRef>
          </c:tx>
          <c:cat>
            <c:strRef>
              <c:f>Sheet1!$A$2:$A$14</c:f>
              <c:strCache>
                <c:ptCount val="13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</c:strCache>
            </c:strRef>
          </c:cat>
          <c:val>
            <c:numRef>
              <c:f>Sheet1!$AE$2:$AE$14</c:f>
              <c:numCache>
                <c:formatCode>General</c:formatCode>
                <c:ptCount val="13"/>
                <c:pt idx="0">
                  <c:v>0.54126766985864083</c:v>
                </c:pt>
                <c:pt idx="1">
                  <c:v>0.50108932461873601</c:v>
                </c:pt>
                <c:pt idx="2">
                  <c:v>0.77358490566037708</c:v>
                </c:pt>
                <c:pt idx="3">
                  <c:v>0.42259414225941405</c:v>
                </c:pt>
                <c:pt idx="4">
                  <c:v>0.34670947030497506</c:v>
                </c:pt>
                <c:pt idx="5">
                  <c:v>0.49450360700790108</c:v>
                </c:pt>
                <c:pt idx="6">
                  <c:v>0.48414985590777998</c:v>
                </c:pt>
                <c:pt idx="7">
                  <c:v>0.36419001218026698</c:v>
                </c:pt>
                <c:pt idx="8">
                  <c:v>0.61734492295535304</c:v>
                </c:pt>
                <c:pt idx="9">
                  <c:v>0.41847041847041805</c:v>
                </c:pt>
                <c:pt idx="10">
                  <c:v>0.35524054982817799</c:v>
                </c:pt>
                <c:pt idx="11">
                  <c:v>0.34584450402144706</c:v>
                </c:pt>
                <c:pt idx="12">
                  <c:v>0.71887550200803219</c:v>
                </c:pt>
              </c:numCache>
            </c:numRef>
          </c:val>
        </c:ser>
        <c:ser>
          <c:idx val="2"/>
          <c:order val="3"/>
          <c:tx>
            <c:strRef>
              <c:f>Sheet1!$AF$1</c:f>
              <c:strCache>
                <c:ptCount val="1"/>
                <c:pt idx="0">
                  <c:v>31 to 45 Days</c:v>
                </c:pt>
              </c:strCache>
            </c:strRef>
          </c:tx>
          <c:cat>
            <c:strRef>
              <c:f>Sheet1!$A$2:$A$14</c:f>
              <c:strCache>
                <c:ptCount val="13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</c:strCache>
            </c:strRef>
          </c:cat>
          <c:val>
            <c:numRef>
              <c:f>Sheet1!$AF$2:$AF$14</c:f>
              <c:numCache>
                <c:formatCode>General</c:formatCode>
                <c:ptCount val="13"/>
                <c:pt idx="0">
                  <c:v>0.56042972247090395</c:v>
                </c:pt>
                <c:pt idx="1">
                  <c:v>0.54178674351584999</c:v>
                </c:pt>
                <c:pt idx="2">
                  <c:v>0.74166666666666603</c:v>
                </c:pt>
                <c:pt idx="3">
                  <c:v>0.39619047619047604</c:v>
                </c:pt>
                <c:pt idx="4">
                  <c:v>0.2866242038216561</c:v>
                </c:pt>
                <c:pt idx="5">
                  <c:v>0.47781139687342405</c:v>
                </c:pt>
                <c:pt idx="6">
                  <c:v>0.455205811138014</c:v>
                </c:pt>
                <c:pt idx="7">
                  <c:v>0.43818181818181806</c:v>
                </c:pt>
                <c:pt idx="8">
                  <c:v>0.62673463608043023</c:v>
                </c:pt>
                <c:pt idx="9">
                  <c:v>0.47424892703862598</c:v>
                </c:pt>
                <c:pt idx="10">
                  <c:v>0.39921259842519602</c:v>
                </c:pt>
                <c:pt idx="11">
                  <c:v>0.40441176470588214</c:v>
                </c:pt>
                <c:pt idx="12">
                  <c:v>0.72637517630465409</c:v>
                </c:pt>
              </c:numCache>
            </c:numRef>
          </c:val>
        </c:ser>
        <c:ser>
          <c:idx val="3"/>
          <c:order val="4"/>
          <c:tx>
            <c:strRef>
              <c:f>Sheet1!$AG$1</c:f>
              <c:strCache>
                <c:ptCount val="1"/>
                <c:pt idx="0">
                  <c:v>46 to 60 Days</c:v>
                </c:pt>
              </c:strCache>
            </c:strRef>
          </c:tx>
          <c:cat>
            <c:strRef>
              <c:f>Sheet1!$A$2:$A$14</c:f>
              <c:strCache>
                <c:ptCount val="13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</c:strCache>
            </c:strRef>
          </c:cat>
          <c:val>
            <c:numRef>
              <c:f>Sheet1!$AG$2:$AG$14</c:f>
              <c:numCache>
                <c:formatCode>General</c:formatCode>
                <c:ptCount val="13"/>
                <c:pt idx="0">
                  <c:v>0.42312423124231208</c:v>
                </c:pt>
                <c:pt idx="1">
                  <c:v>0.45200000000000001</c:v>
                </c:pt>
                <c:pt idx="2">
                  <c:v>0.63571428571428501</c:v>
                </c:pt>
                <c:pt idx="3">
                  <c:v>0.32333333333333297</c:v>
                </c:pt>
                <c:pt idx="4">
                  <c:v>0.25268817204300997</c:v>
                </c:pt>
                <c:pt idx="5">
                  <c:v>0.34378126042014001</c:v>
                </c:pt>
                <c:pt idx="6">
                  <c:v>0.32534246575342413</c:v>
                </c:pt>
                <c:pt idx="7">
                  <c:v>0.31003039513677805</c:v>
                </c:pt>
                <c:pt idx="8">
                  <c:v>0.50386021942299797</c:v>
                </c:pt>
                <c:pt idx="9">
                  <c:v>0.36956521739130405</c:v>
                </c:pt>
                <c:pt idx="10">
                  <c:v>0.28790983606557302</c:v>
                </c:pt>
                <c:pt idx="11">
                  <c:v>0.29508196721311414</c:v>
                </c:pt>
                <c:pt idx="12">
                  <c:v>0.58333333333333293</c:v>
                </c:pt>
              </c:numCache>
            </c:numRef>
          </c:val>
        </c:ser>
        <c:ser>
          <c:idx val="4"/>
          <c:order val="5"/>
          <c:tx>
            <c:strRef>
              <c:f>Sheet1!$AH$1</c:f>
              <c:strCache>
                <c:ptCount val="1"/>
                <c:pt idx="0">
                  <c:v>61 Days or more</c:v>
                </c:pt>
              </c:strCache>
            </c:strRef>
          </c:tx>
          <c:cat>
            <c:strRef>
              <c:f>Sheet1!$A$2:$A$14</c:f>
              <c:strCache>
                <c:ptCount val="13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</c:strCache>
            </c:strRef>
          </c:cat>
          <c:val>
            <c:numRef>
              <c:f>Sheet1!$AH$2:$AH$14</c:f>
              <c:numCache>
                <c:formatCode>General</c:formatCode>
                <c:ptCount val="13"/>
                <c:pt idx="0">
                  <c:v>0.45380434782608597</c:v>
                </c:pt>
                <c:pt idx="1">
                  <c:v>0.39436619718309812</c:v>
                </c:pt>
                <c:pt idx="2">
                  <c:v>0.55357142857142805</c:v>
                </c:pt>
                <c:pt idx="3">
                  <c:v>0.30927835051546304</c:v>
                </c:pt>
                <c:pt idx="4">
                  <c:v>0.22666666666666596</c:v>
                </c:pt>
                <c:pt idx="5">
                  <c:v>0.32518337408312897</c:v>
                </c:pt>
                <c:pt idx="6">
                  <c:v>0.37142857142857111</c:v>
                </c:pt>
                <c:pt idx="7">
                  <c:v>0.33962264150943311</c:v>
                </c:pt>
                <c:pt idx="8">
                  <c:v>0.47710241465445408</c:v>
                </c:pt>
                <c:pt idx="9">
                  <c:v>0.37755102040816296</c:v>
                </c:pt>
                <c:pt idx="10">
                  <c:v>0.31165919282511201</c:v>
                </c:pt>
                <c:pt idx="11">
                  <c:v>0.22727272727272696</c:v>
                </c:pt>
                <c:pt idx="12">
                  <c:v>0.48275862068965514</c:v>
                </c:pt>
              </c:numCache>
            </c:numRef>
          </c:val>
        </c:ser>
        <c:dLbls/>
        <c:axId val="91896832"/>
        <c:axId val="91906816"/>
      </c:barChart>
      <c:catAx>
        <c:axId val="91896832"/>
        <c:scaling>
          <c:orientation val="minMax"/>
        </c:scaling>
        <c:axPos val="b"/>
        <c:tickLblPos val="nextTo"/>
        <c:crossAx val="91906816"/>
        <c:crosses val="autoZero"/>
        <c:auto val="1"/>
        <c:lblAlgn val="ctr"/>
        <c:lblOffset val="100"/>
      </c:catAx>
      <c:valAx>
        <c:axId val="91906816"/>
        <c:scaling>
          <c:orientation val="minMax"/>
          <c:max val="1"/>
          <c:min val="0"/>
        </c:scaling>
        <c:axPos val="l"/>
        <c:majorGridlines/>
        <c:numFmt formatCode="0%" sourceLinked="0"/>
        <c:tickLblPos val="nextTo"/>
        <c:crossAx val="91896832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48"/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Success Rate by Project Goal</a:t>
            </a:r>
          </a:p>
        </c:rich>
      </c:tx>
      <c:layout/>
    </c:title>
    <c:plotArea>
      <c:layout/>
      <c:barChart>
        <c:barDir val="col"/>
        <c:grouping val="clustered"/>
        <c:ser>
          <c:idx val="9"/>
          <c:order val="0"/>
          <c:tx>
            <c:strRef>
              <c:f>Sheet1!$AB$1</c:f>
              <c:strCache>
                <c:ptCount val="1"/>
                <c:pt idx="0">
                  <c:v>All</c:v>
                </c:pt>
              </c:strCache>
            </c:strRef>
          </c:tx>
          <c:spPr>
            <a:solidFill>
              <a:schemeClr val="accent1"/>
            </a:solidFill>
          </c:spPr>
          <c:val>
            <c:numRef>
              <c:f>Sheet1!$AB$2:$AB$14</c:f>
              <c:numCache>
                <c:formatCode>General</c:formatCode>
                <c:ptCount val="13"/>
                <c:pt idx="0">
                  <c:v>0.52583712277800698</c:v>
                </c:pt>
                <c:pt idx="1">
                  <c:v>0.49550286181520808</c:v>
                </c:pt>
                <c:pt idx="2">
                  <c:v>0.72534332084893793</c:v>
                </c:pt>
                <c:pt idx="3">
                  <c:v>0.39431616341030112</c:v>
                </c:pt>
                <c:pt idx="4">
                  <c:v>0.31105807478122505</c:v>
                </c:pt>
                <c:pt idx="5">
                  <c:v>0.44579675445597194</c:v>
                </c:pt>
                <c:pt idx="6">
                  <c:v>0.44260204081632587</c:v>
                </c:pt>
                <c:pt idx="7">
                  <c:v>0.38203463203463206</c:v>
                </c:pt>
                <c:pt idx="8">
                  <c:v>0.58748816661407299</c:v>
                </c:pt>
                <c:pt idx="9">
                  <c:v>0.4275156338828881</c:v>
                </c:pt>
                <c:pt idx="10">
                  <c:v>0.35473361441165097</c:v>
                </c:pt>
                <c:pt idx="11">
                  <c:v>0.34745762711864403</c:v>
                </c:pt>
                <c:pt idx="12">
                  <c:v>0.67672107877927623</c:v>
                </c:pt>
              </c:numCache>
            </c:numRef>
          </c:val>
        </c:ser>
        <c:ser>
          <c:idx val="0"/>
          <c:order val="1"/>
          <c:tx>
            <c:strRef>
              <c:f>Sheet1!$AI$1</c:f>
              <c:strCache>
                <c:ptCount val="1"/>
                <c:pt idx="0">
                  <c:v>$1,000 or less</c:v>
                </c:pt>
              </c:strCache>
            </c:strRef>
          </c:tx>
          <c:cat>
            <c:strRef>
              <c:f>Sheet1!$A$2:$A$14</c:f>
              <c:strCache>
                <c:ptCount val="13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</c:strCache>
            </c:strRef>
          </c:cat>
          <c:val>
            <c:numRef>
              <c:f>Sheet1!$AI$2:$AI$14</c:f>
              <c:numCache>
                <c:formatCode>General</c:formatCode>
                <c:ptCount val="13"/>
                <c:pt idx="0">
                  <c:v>0.65075376884422098</c:v>
                </c:pt>
                <c:pt idx="1">
                  <c:v>0.68512110726643505</c:v>
                </c:pt>
                <c:pt idx="2">
                  <c:v>0.74666666666666603</c:v>
                </c:pt>
                <c:pt idx="3">
                  <c:v>0.60416666666666596</c:v>
                </c:pt>
                <c:pt idx="4">
                  <c:v>0.41206030150753697</c:v>
                </c:pt>
                <c:pt idx="5">
                  <c:v>0.61972547025927827</c:v>
                </c:pt>
                <c:pt idx="6">
                  <c:v>0.69924812030075101</c:v>
                </c:pt>
                <c:pt idx="7">
                  <c:v>0.59307359307359309</c:v>
                </c:pt>
                <c:pt idx="8">
                  <c:v>0.65527065527065509</c:v>
                </c:pt>
                <c:pt idx="9">
                  <c:v>0.60000000000000009</c:v>
                </c:pt>
                <c:pt idx="10">
                  <c:v>0.56759545923632604</c:v>
                </c:pt>
                <c:pt idx="11">
                  <c:v>0.58024691358024594</c:v>
                </c:pt>
                <c:pt idx="12">
                  <c:v>0.79966044142614601</c:v>
                </c:pt>
              </c:numCache>
            </c:numRef>
          </c:val>
        </c:ser>
        <c:ser>
          <c:idx val="1"/>
          <c:order val="2"/>
          <c:tx>
            <c:strRef>
              <c:f>Sheet1!$AJ$1</c:f>
              <c:strCache>
                <c:ptCount val="1"/>
                <c:pt idx="0">
                  <c:v>$1,001 to $5,000</c:v>
                </c:pt>
              </c:strCache>
            </c:strRef>
          </c:tx>
          <c:cat>
            <c:strRef>
              <c:f>Sheet1!$A$2:$A$14</c:f>
              <c:strCache>
                <c:ptCount val="13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</c:strCache>
            </c:strRef>
          </c:cat>
          <c:val>
            <c:numRef>
              <c:f>Sheet1!$AJ$2:$AJ$14</c:f>
              <c:numCache>
                <c:formatCode>General</c:formatCode>
                <c:ptCount val="13"/>
                <c:pt idx="0">
                  <c:v>0.55573837926779102</c:v>
                </c:pt>
                <c:pt idx="1">
                  <c:v>0.49626865671641701</c:v>
                </c:pt>
                <c:pt idx="2">
                  <c:v>0.77011494252873514</c:v>
                </c:pt>
                <c:pt idx="3">
                  <c:v>0.48326359832635901</c:v>
                </c:pt>
                <c:pt idx="4">
                  <c:v>0.34402852049910798</c:v>
                </c:pt>
                <c:pt idx="5">
                  <c:v>0.52063437926330103</c:v>
                </c:pt>
                <c:pt idx="6">
                  <c:v>0.54600000000000004</c:v>
                </c:pt>
                <c:pt idx="7">
                  <c:v>0.44598765432098708</c:v>
                </c:pt>
                <c:pt idx="8">
                  <c:v>0.62546816479400691</c:v>
                </c:pt>
                <c:pt idx="9">
                  <c:v>0.44405594405594401</c:v>
                </c:pt>
                <c:pt idx="10">
                  <c:v>0.380407124681933</c:v>
                </c:pt>
                <c:pt idx="11">
                  <c:v>0.43589743589743507</c:v>
                </c:pt>
                <c:pt idx="12">
                  <c:v>0.71845275840202893</c:v>
                </c:pt>
              </c:numCache>
            </c:numRef>
          </c:val>
        </c:ser>
        <c:ser>
          <c:idx val="2"/>
          <c:order val="3"/>
          <c:tx>
            <c:strRef>
              <c:f>Sheet1!$AK$1</c:f>
              <c:strCache>
                <c:ptCount val="1"/>
                <c:pt idx="0">
                  <c:v>$5,001 to $10,000</c:v>
                </c:pt>
              </c:strCache>
            </c:strRef>
          </c:tx>
          <c:cat>
            <c:strRef>
              <c:f>Sheet1!$A$2:$A$14</c:f>
              <c:strCache>
                <c:ptCount val="13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</c:strCache>
            </c:strRef>
          </c:cat>
          <c:val>
            <c:numRef>
              <c:f>Sheet1!$AK$2:$AK$14</c:f>
              <c:numCache>
                <c:formatCode>General</c:formatCode>
                <c:ptCount val="13"/>
                <c:pt idx="0">
                  <c:v>0.41388888888888808</c:v>
                </c:pt>
                <c:pt idx="1">
                  <c:v>0.41176470588235203</c:v>
                </c:pt>
                <c:pt idx="2">
                  <c:v>0.61458333333333304</c:v>
                </c:pt>
                <c:pt idx="3">
                  <c:v>0.38997214484679604</c:v>
                </c:pt>
                <c:pt idx="4">
                  <c:v>0.28771929824561404</c:v>
                </c:pt>
                <c:pt idx="5">
                  <c:v>0.43148209004272003</c:v>
                </c:pt>
                <c:pt idx="6">
                  <c:v>0.455696202531645</c:v>
                </c:pt>
                <c:pt idx="7">
                  <c:v>0.3613861386138611</c:v>
                </c:pt>
                <c:pt idx="8">
                  <c:v>0.53528628495339492</c:v>
                </c:pt>
                <c:pt idx="9">
                  <c:v>0.33707865168539314</c:v>
                </c:pt>
                <c:pt idx="10">
                  <c:v>0.25219941348973596</c:v>
                </c:pt>
                <c:pt idx="11">
                  <c:v>0.31372549019607798</c:v>
                </c:pt>
                <c:pt idx="12">
                  <c:v>0.53400503778337516</c:v>
                </c:pt>
              </c:numCache>
            </c:numRef>
          </c:val>
        </c:ser>
        <c:ser>
          <c:idx val="3"/>
          <c:order val="4"/>
          <c:tx>
            <c:strRef>
              <c:f>Sheet1!$AL$1</c:f>
              <c:strCache>
                <c:ptCount val="1"/>
                <c:pt idx="0">
                  <c:v>$10,001 to $15,000</c:v>
                </c:pt>
              </c:strCache>
            </c:strRef>
          </c:tx>
          <c:cat>
            <c:strRef>
              <c:f>Sheet1!$A$2:$A$14</c:f>
              <c:strCache>
                <c:ptCount val="13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</c:strCache>
            </c:strRef>
          </c:cat>
          <c:val>
            <c:numRef>
              <c:f>Sheet1!$AL$2:$AL$14</c:f>
              <c:numCache>
                <c:formatCode>General</c:formatCode>
                <c:ptCount val="13"/>
                <c:pt idx="0">
                  <c:v>0.33146067415730313</c:v>
                </c:pt>
                <c:pt idx="1">
                  <c:v>0.26470588235294107</c:v>
                </c:pt>
                <c:pt idx="2">
                  <c:v>0.36363636363636298</c:v>
                </c:pt>
                <c:pt idx="3">
                  <c:v>0.37967914438502598</c:v>
                </c:pt>
                <c:pt idx="4">
                  <c:v>0.18072289156626506</c:v>
                </c:pt>
                <c:pt idx="5">
                  <c:v>0.373197625106022</c:v>
                </c:pt>
                <c:pt idx="6">
                  <c:v>0.3924731182795691</c:v>
                </c:pt>
                <c:pt idx="7">
                  <c:v>0.28089887640449407</c:v>
                </c:pt>
                <c:pt idx="8">
                  <c:v>0.43177892918825511</c:v>
                </c:pt>
                <c:pt idx="9">
                  <c:v>0.39361702127659498</c:v>
                </c:pt>
                <c:pt idx="10">
                  <c:v>0.23174603174603106</c:v>
                </c:pt>
                <c:pt idx="11">
                  <c:v>0.23170731707316999</c:v>
                </c:pt>
                <c:pt idx="12">
                  <c:v>0.54878048780487809</c:v>
                </c:pt>
              </c:numCache>
            </c:numRef>
          </c:val>
        </c:ser>
        <c:ser>
          <c:idx val="4"/>
          <c:order val="5"/>
          <c:tx>
            <c:strRef>
              <c:f>Sheet1!$AM$1</c:f>
              <c:strCache>
                <c:ptCount val="1"/>
                <c:pt idx="0">
                  <c:v>$15,001 to $20,000</c:v>
                </c:pt>
              </c:strCache>
            </c:strRef>
          </c:tx>
          <c:cat>
            <c:strRef>
              <c:f>Sheet1!$A$2:$A$14</c:f>
              <c:strCache>
                <c:ptCount val="13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</c:strCache>
            </c:strRef>
          </c:cat>
          <c:val>
            <c:numRef>
              <c:f>Sheet1!$AM$2:$AM$14</c:f>
              <c:numCache>
                <c:formatCode>General</c:formatCode>
                <c:ptCount val="13"/>
                <c:pt idx="0">
                  <c:v>0.27049180327868805</c:v>
                </c:pt>
                <c:pt idx="1">
                  <c:v>0.21875000000000003</c:v>
                </c:pt>
                <c:pt idx="2">
                  <c:v>0.18181818181818102</c:v>
                </c:pt>
                <c:pt idx="3">
                  <c:v>0.27611940298507398</c:v>
                </c:pt>
                <c:pt idx="4">
                  <c:v>0.19354838709677402</c:v>
                </c:pt>
                <c:pt idx="5">
                  <c:v>0.32035175879396904</c:v>
                </c:pt>
                <c:pt idx="6">
                  <c:v>0.28181818181818108</c:v>
                </c:pt>
                <c:pt idx="7">
                  <c:v>0.26470588235294107</c:v>
                </c:pt>
                <c:pt idx="8">
                  <c:v>0.33142857142857113</c:v>
                </c:pt>
                <c:pt idx="9">
                  <c:v>0.16393442622950796</c:v>
                </c:pt>
                <c:pt idx="10">
                  <c:v>0.16176470588235203</c:v>
                </c:pt>
                <c:pt idx="11">
                  <c:v>0.21333333333333301</c:v>
                </c:pt>
                <c:pt idx="12">
                  <c:v>0.38333333333333308</c:v>
                </c:pt>
              </c:numCache>
            </c:numRef>
          </c:val>
        </c:ser>
        <c:ser>
          <c:idx val="5"/>
          <c:order val="6"/>
          <c:tx>
            <c:strRef>
              <c:f>Sheet1!$AN$1</c:f>
              <c:strCache>
                <c:ptCount val="1"/>
                <c:pt idx="0">
                  <c:v>$20,001 to $30,000</c:v>
                </c:pt>
              </c:strCache>
            </c:strRef>
          </c:tx>
          <c:cat>
            <c:strRef>
              <c:f>Sheet1!$A$2:$A$14</c:f>
              <c:strCache>
                <c:ptCount val="13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</c:strCache>
            </c:strRef>
          </c:cat>
          <c:val>
            <c:numRef>
              <c:f>Sheet1!$AN$2:$AN$14</c:f>
              <c:numCache>
                <c:formatCode>General</c:formatCode>
                <c:ptCount val="13"/>
                <c:pt idx="0">
                  <c:v>0.20731707317073103</c:v>
                </c:pt>
                <c:pt idx="1">
                  <c:v>0.25806451612903197</c:v>
                </c:pt>
                <c:pt idx="2">
                  <c:v>0.33333333333333298</c:v>
                </c:pt>
                <c:pt idx="3">
                  <c:v>0.26666666666666605</c:v>
                </c:pt>
                <c:pt idx="4">
                  <c:v>0.17142857142857099</c:v>
                </c:pt>
                <c:pt idx="5">
                  <c:v>0.25744934445768697</c:v>
                </c:pt>
                <c:pt idx="6">
                  <c:v>0.25185185185185105</c:v>
                </c:pt>
                <c:pt idx="7">
                  <c:v>0.22115384615384598</c:v>
                </c:pt>
                <c:pt idx="8">
                  <c:v>0.33160621761658005</c:v>
                </c:pt>
                <c:pt idx="9">
                  <c:v>0.24242424242424201</c:v>
                </c:pt>
                <c:pt idx="10">
                  <c:v>0.14673913043478204</c:v>
                </c:pt>
                <c:pt idx="11">
                  <c:v>0.36170212765957405</c:v>
                </c:pt>
                <c:pt idx="12">
                  <c:v>0.18750000000000003</c:v>
                </c:pt>
              </c:numCache>
            </c:numRef>
          </c:val>
        </c:ser>
        <c:ser>
          <c:idx val="6"/>
          <c:order val="7"/>
          <c:tx>
            <c:strRef>
              <c:f>Sheet1!$AO$1</c:f>
              <c:strCache>
                <c:ptCount val="1"/>
                <c:pt idx="0">
                  <c:v>$30,001 to $50,000</c:v>
                </c:pt>
              </c:strCache>
            </c:strRef>
          </c:tx>
          <c:cat>
            <c:strRef>
              <c:f>Sheet1!$A$2:$A$14</c:f>
              <c:strCache>
                <c:ptCount val="13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</c:strCache>
            </c:strRef>
          </c:cat>
          <c:val>
            <c:numRef>
              <c:f>Sheet1!$AO$2:$AO$14</c:f>
              <c:numCache>
                <c:formatCode>General</c:formatCode>
                <c:ptCount val="13"/>
                <c:pt idx="0">
                  <c:v>8.9285714285714177E-2</c:v>
                </c:pt>
                <c:pt idx="1">
                  <c:v>0.13043478260869501</c:v>
                </c:pt>
                <c:pt idx="2">
                  <c:v>0</c:v>
                </c:pt>
                <c:pt idx="3">
                  <c:v>0.18750000000000003</c:v>
                </c:pt>
                <c:pt idx="4">
                  <c:v>0.05</c:v>
                </c:pt>
                <c:pt idx="5">
                  <c:v>0.21068702290076297</c:v>
                </c:pt>
                <c:pt idx="6">
                  <c:v>0.115384615384615</c:v>
                </c:pt>
                <c:pt idx="7">
                  <c:v>0.14473684210526305</c:v>
                </c:pt>
                <c:pt idx="8">
                  <c:v>0.19</c:v>
                </c:pt>
                <c:pt idx="9">
                  <c:v>4.7619047619047609E-2</c:v>
                </c:pt>
                <c:pt idx="10">
                  <c:v>0.11111111111111099</c:v>
                </c:pt>
                <c:pt idx="11">
                  <c:v>0.28571428571428503</c:v>
                </c:pt>
                <c:pt idx="12">
                  <c:v>0.31578947368421012</c:v>
                </c:pt>
              </c:numCache>
            </c:numRef>
          </c:val>
        </c:ser>
        <c:ser>
          <c:idx val="7"/>
          <c:order val="8"/>
          <c:tx>
            <c:strRef>
              <c:f>Sheet1!$AP$1</c:f>
              <c:strCache>
                <c:ptCount val="1"/>
                <c:pt idx="0">
                  <c:v>$50001 to $100,000</c:v>
                </c:pt>
              </c:strCache>
            </c:strRef>
          </c:tx>
          <c:cat>
            <c:strRef>
              <c:f>Sheet1!$A$2:$A$14</c:f>
              <c:strCache>
                <c:ptCount val="13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</c:strCache>
            </c:strRef>
          </c:cat>
          <c:val>
            <c:numRef>
              <c:f>Sheet1!$AP$2:$AP$14</c:f>
              <c:numCache>
                <c:formatCode>General</c:formatCode>
                <c:ptCount val="13"/>
                <c:pt idx="0">
                  <c:v>8.8235294117647023E-2</c:v>
                </c:pt>
                <c:pt idx="1">
                  <c:v>0.5</c:v>
                </c:pt>
                <c:pt idx="2">
                  <c:v>0</c:v>
                </c:pt>
                <c:pt idx="3">
                  <c:v>0.19444444444444406</c:v>
                </c:pt>
                <c:pt idx="4">
                  <c:v>0</c:v>
                </c:pt>
                <c:pt idx="5">
                  <c:v>0.13378684807256203</c:v>
                </c:pt>
                <c:pt idx="6">
                  <c:v>4.3478260869565202E-2</c:v>
                </c:pt>
                <c:pt idx="7">
                  <c:v>0.20408163265306101</c:v>
                </c:pt>
                <c:pt idx="8">
                  <c:v>0.14000000000000001</c:v>
                </c:pt>
                <c:pt idx="9">
                  <c:v>0</c:v>
                </c:pt>
                <c:pt idx="10">
                  <c:v>3.5714285714285698E-2</c:v>
                </c:pt>
                <c:pt idx="11">
                  <c:v>0.15909090909090903</c:v>
                </c:pt>
                <c:pt idx="12">
                  <c:v>0.125</c:v>
                </c:pt>
              </c:numCache>
            </c:numRef>
          </c:val>
        </c:ser>
        <c:ser>
          <c:idx val="8"/>
          <c:order val="9"/>
          <c:tx>
            <c:strRef>
              <c:f>Sheet1!$AQ$1</c:f>
              <c:strCache>
                <c:ptCount val="1"/>
                <c:pt idx="0">
                  <c:v>$100,001 or more</c:v>
                </c:pt>
              </c:strCache>
            </c:strRef>
          </c:tx>
          <c:cat>
            <c:strRef>
              <c:f>Sheet1!$A$2:$A$14</c:f>
              <c:strCache>
                <c:ptCount val="13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</c:strCache>
            </c:strRef>
          </c:cat>
          <c:val>
            <c:numRef>
              <c:f>Sheet1!$AQ$2:$AQ$14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8.3333333333333315E-2</c:v>
                </c:pt>
                <c:pt idx="4">
                  <c:v>0</c:v>
                </c:pt>
                <c:pt idx="5">
                  <c:v>3.9840637450199209E-2</c:v>
                </c:pt>
                <c:pt idx="6">
                  <c:v>0</c:v>
                </c:pt>
                <c:pt idx="7">
                  <c:v>0.23214285714285701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9.5238095238095219E-2</c:v>
                </c:pt>
                <c:pt idx="12">
                  <c:v>0</c:v>
                </c:pt>
              </c:numCache>
            </c:numRef>
          </c:val>
        </c:ser>
        <c:dLbls/>
        <c:axId val="98856960"/>
        <c:axId val="98858496"/>
      </c:barChart>
      <c:catAx>
        <c:axId val="98856960"/>
        <c:scaling>
          <c:orientation val="minMax"/>
        </c:scaling>
        <c:axPos val="b"/>
        <c:tickLblPos val="nextTo"/>
        <c:crossAx val="98858496"/>
        <c:crosses val="autoZero"/>
        <c:auto val="1"/>
        <c:lblAlgn val="ctr"/>
        <c:lblOffset val="100"/>
      </c:catAx>
      <c:valAx>
        <c:axId val="98858496"/>
        <c:scaling>
          <c:orientation val="minMax"/>
          <c:max val="1"/>
          <c:min val="0"/>
        </c:scaling>
        <c:axPos val="l"/>
        <c:majorGridlines/>
        <c:numFmt formatCode="0%" sourceLinked="0"/>
        <c:tickLblPos val="nextTo"/>
        <c:crossAx val="98856960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48"/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Projects with Video,</a:t>
            </a:r>
            <a:r>
              <a:rPr lang="en-US" baseline="0"/>
              <a:t> 45 Days or Less, and a $5,000 or Less Goal</a:t>
            </a:r>
            <a:endParaRPr lang="en-US"/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Sheet1!$AB$1</c:f>
              <c:strCache>
                <c:ptCount val="1"/>
                <c:pt idx="0">
                  <c:v>All</c:v>
                </c:pt>
              </c:strCache>
            </c:strRef>
          </c:tx>
          <c:spPr>
            <a:solidFill>
              <a:schemeClr val="accent1"/>
            </a:solidFill>
          </c:spPr>
          <c:cat>
            <c:strRef>
              <c:f>Sheet1!$A$2:$A$14</c:f>
              <c:strCache>
                <c:ptCount val="13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</c:strCache>
            </c:strRef>
          </c:cat>
          <c:val>
            <c:numRef>
              <c:f>Sheet1!$AB$2:$AB$14</c:f>
              <c:numCache>
                <c:formatCode>General</c:formatCode>
                <c:ptCount val="13"/>
                <c:pt idx="0">
                  <c:v>0.52583712277800698</c:v>
                </c:pt>
                <c:pt idx="1">
                  <c:v>0.49550286181520808</c:v>
                </c:pt>
                <c:pt idx="2">
                  <c:v>0.72534332084893793</c:v>
                </c:pt>
                <c:pt idx="3">
                  <c:v>0.39431616341030112</c:v>
                </c:pt>
                <c:pt idx="4">
                  <c:v>0.31105807478122505</c:v>
                </c:pt>
                <c:pt idx="5">
                  <c:v>0.44579675445597194</c:v>
                </c:pt>
                <c:pt idx="6">
                  <c:v>0.44260204081632587</c:v>
                </c:pt>
                <c:pt idx="7">
                  <c:v>0.38203463203463206</c:v>
                </c:pt>
                <c:pt idx="8">
                  <c:v>0.58748816661407299</c:v>
                </c:pt>
                <c:pt idx="9">
                  <c:v>0.4275156338828881</c:v>
                </c:pt>
                <c:pt idx="10">
                  <c:v>0.35473361441165097</c:v>
                </c:pt>
                <c:pt idx="11">
                  <c:v>0.34745762711864403</c:v>
                </c:pt>
                <c:pt idx="12">
                  <c:v>0.67672107877927623</c:v>
                </c:pt>
              </c:numCache>
            </c:numRef>
          </c:val>
        </c:ser>
        <c:ser>
          <c:idx val="1"/>
          <c:order val="1"/>
          <c:tx>
            <c:strRef>
              <c:f>Sheet1!$AR$1</c:f>
              <c:strCache>
                <c:ptCount val="1"/>
                <c:pt idx="0">
                  <c:v>Optimal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cat>
            <c:strRef>
              <c:f>Sheet1!$A$2:$A$14</c:f>
              <c:strCache>
                <c:ptCount val="13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</c:strCache>
            </c:strRef>
          </c:cat>
          <c:val>
            <c:numRef>
              <c:f>Sheet1!$AR$2:$AR$14</c:f>
              <c:numCache>
                <c:formatCode>General</c:formatCode>
                <c:ptCount val="13"/>
                <c:pt idx="0">
                  <c:v>0.65953307392000005</c:v>
                </c:pt>
                <c:pt idx="1">
                  <c:v>0.61556064072999994</c:v>
                </c:pt>
                <c:pt idx="2">
                  <c:v>0.80898876403999997</c:v>
                </c:pt>
                <c:pt idx="3">
                  <c:v>0.60477453580000007</c:v>
                </c:pt>
                <c:pt idx="4">
                  <c:v>0.46287128712000003</c:v>
                </c:pt>
                <c:pt idx="5">
                  <c:v>0.61562829989000012</c:v>
                </c:pt>
                <c:pt idx="6">
                  <c:v>0.67134831460000022</c:v>
                </c:pt>
                <c:pt idx="7">
                  <c:v>0.54437869822000007</c:v>
                </c:pt>
                <c:pt idx="8">
                  <c:v>0.70217186024000011</c:v>
                </c:pt>
                <c:pt idx="9">
                  <c:v>0.57913043478000004</c:v>
                </c:pt>
                <c:pt idx="10">
                  <c:v>0.50870646766000005</c:v>
                </c:pt>
                <c:pt idx="11">
                  <c:v>0.57923497267000013</c:v>
                </c:pt>
                <c:pt idx="12">
                  <c:v>0.81694644283999995</c:v>
                </c:pt>
              </c:numCache>
            </c:numRef>
          </c:val>
        </c:ser>
        <c:dLbls/>
        <c:axId val="101391360"/>
        <c:axId val="101409536"/>
      </c:barChart>
      <c:catAx>
        <c:axId val="101391360"/>
        <c:scaling>
          <c:orientation val="minMax"/>
        </c:scaling>
        <c:axPos val="b"/>
        <c:tickLblPos val="nextTo"/>
        <c:crossAx val="101409536"/>
        <c:crosses val="autoZero"/>
        <c:auto val="1"/>
        <c:lblAlgn val="ctr"/>
        <c:lblOffset val="100"/>
      </c:catAx>
      <c:valAx>
        <c:axId val="101409536"/>
        <c:scaling>
          <c:orientation val="minMax"/>
          <c:max val="1"/>
          <c:min val="0"/>
        </c:scaling>
        <c:axPos val="l"/>
        <c:majorGridlines/>
        <c:numFmt formatCode="0%" sourceLinked="0"/>
        <c:tickLblPos val="nextTo"/>
        <c:crossAx val="101391360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48"/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Funding for Projects w/Video, 45 Days or Less, and a $5,000 or Less Goal</a:t>
            </a:r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Sheet1!$AS$1</c:f>
              <c:strCache>
                <c:ptCount val="1"/>
                <c:pt idx="0">
                  <c:v>Optimal Pledge</c:v>
                </c:pt>
              </c:strCache>
            </c:strRef>
          </c:tx>
          <c:cat>
            <c:strRef>
              <c:f>Sheet1!$A$2:$A$14</c:f>
              <c:strCache>
                <c:ptCount val="13"/>
                <c:pt idx="0">
                  <c:v>Art</c:v>
                </c:pt>
                <c:pt idx="1">
                  <c:v>Comics</c:v>
                </c:pt>
                <c:pt idx="2">
                  <c:v>Dance</c:v>
                </c:pt>
                <c:pt idx="3">
                  <c:v>Design</c:v>
                </c:pt>
                <c:pt idx="4">
                  <c:v>Fashion</c:v>
                </c:pt>
                <c:pt idx="5">
                  <c:v>Film &amp; Video</c:v>
                </c:pt>
                <c:pt idx="6">
                  <c:v>Food</c:v>
                </c:pt>
                <c:pt idx="7">
                  <c:v>Games</c:v>
                </c:pt>
                <c:pt idx="8">
                  <c:v>Music</c:v>
                </c:pt>
                <c:pt idx="9">
                  <c:v>Photography</c:v>
                </c:pt>
                <c:pt idx="10">
                  <c:v>Publishing</c:v>
                </c:pt>
                <c:pt idx="11">
                  <c:v>Technology</c:v>
                </c:pt>
                <c:pt idx="12">
                  <c:v>Theater</c:v>
                </c:pt>
              </c:strCache>
            </c:strRef>
          </c:cat>
          <c:val>
            <c:numRef>
              <c:f>Sheet1!$AS$2:$AS$14</c:f>
              <c:numCache>
                <c:formatCode>General</c:formatCode>
                <c:ptCount val="13"/>
                <c:pt idx="0">
                  <c:v>1.4480159710947103</c:v>
                </c:pt>
                <c:pt idx="1">
                  <c:v>1.9346713770419</c:v>
                </c:pt>
                <c:pt idx="2">
                  <c:v>1.1922722108938701</c:v>
                </c:pt>
                <c:pt idx="3">
                  <c:v>3.8662945657800201</c:v>
                </c:pt>
                <c:pt idx="4">
                  <c:v>1.7539382747335699</c:v>
                </c:pt>
                <c:pt idx="5">
                  <c:v>1.30281411049803</c:v>
                </c:pt>
                <c:pt idx="6">
                  <c:v>1.64819585248772</c:v>
                </c:pt>
                <c:pt idx="7">
                  <c:v>3.15225427032843</c:v>
                </c:pt>
                <c:pt idx="8">
                  <c:v>1.3192864598729899</c:v>
                </c:pt>
                <c:pt idx="9">
                  <c:v>1.3953070049304501</c:v>
                </c:pt>
                <c:pt idx="10">
                  <c:v>1.6150682659974798</c:v>
                </c:pt>
                <c:pt idx="11">
                  <c:v>2.6899033163073907</c:v>
                </c:pt>
                <c:pt idx="12">
                  <c:v>1.2298953603558698</c:v>
                </c:pt>
              </c:numCache>
            </c:numRef>
          </c:val>
        </c:ser>
        <c:dLbls/>
        <c:axId val="101450880"/>
        <c:axId val="101452416"/>
      </c:barChart>
      <c:catAx>
        <c:axId val="101450880"/>
        <c:scaling>
          <c:orientation val="minMax"/>
        </c:scaling>
        <c:axPos val="b"/>
        <c:tickLblPos val="nextTo"/>
        <c:crossAx val="101452416"/>
        <c:crosses val="autoZero"/>
        <c:auto val="1"/>
        <c:lblAlgn val="ctr"/>
        <c:lblOffset val="100"/>
      </c:catAx>
      <c:valAx>
        <c:axId val="101452416"/>
        <c:scaling>
          <c:orientation val="minMax"/>
          <c:max val="5"/>
          <c:min val="1"/>
        </c:scaling>
        <c:axPos val="l"/>
        <c:majorGridlines/>
        <c:numFmt formatCode="0%" sourceLinked="0"/>
        <c:tickLblPos val="nextTo"/>
        <c:crossAx val="101450880"/>
        <c:crosses val="autoZero"/>
        <c:crossBetween val="between"/>
        <c:majorUnit val="1"/>
      </c:valAx>
    </c:plotArea>
    <c:plotVisOnly val="1"/>
    <c:dispBlanksAs val="gap"/>
  </c:chart>
  <c:externalData r:id="rId2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A3E78-2381-4724-A37F-09255F0FD478}" type="datetimeFigureOut">
              <a:rPr lang="en-US" smtClean="0"/>
              <a:pPr/>
              <a:t>6/29/2012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81022-41EC-43DB-AE3D-972632498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77778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vishalarya/36707345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theparadigmshifter/470341923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bitzcelt/3058009462/sizes/l/in/photostream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iphil_photos/5147139321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mileitsshan/3838207975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mbiddulph/7079490375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tombricker/5731462303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tambako/3739560401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rayan_jeroen/2767565105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http://www.flickr.com/photos/vishalarya/36707345/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81022-41EC-43DB-AE3D-9726324982B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7329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http://www.flickr.com/photos/theparadigmshifter/470341923/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81022-41EC-43DB-AE3D-9726324982B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56281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http://www.flickr.com/photos/bitzcelt/3058009462/sizes/l/in/photostream/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81022-41EC-43DB-AE3D-9726324982B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00565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http://www.flickr.com/photos/iphil_photos/5147139321/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81022-41EC-43DB-AE3D-9726324982B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37124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movie “Jerry Maguire”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81022-41EC-43DB-AE3D-9726324982B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88090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movie “Inception”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81022-41EC-43DB-AE3D-9726324982B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8701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http://www.flickr.com/photos/smileitsshan/3838207975/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81022-41EC-43DB-AE3D-9726324982B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3575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http://www.flickr.com/photos/mbiddulph/7079490375/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81022-41EC-43DB-AE3D-9726324982B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12113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http://www.flickr.com/photos/tombricker/5731462303/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81022-41EC-43DB-AE3D-9726324982B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04887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http://www.flickr.com/photos/tambako/3739560401/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81022-41EC-43DB-AE3D-9726324982B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05683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http://www.flickr.com/photos/rayan_jeroen/2767565105/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81022-41EC-43DB-AE3D-9726324982B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9712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3564094"/>
            <a:ext cx="9144000" cy="158472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6" y="0"/>
            <a:ext cx="3038475" cy="51435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2503170"/>
            <a:ext cx="6480048" cy="172593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158609"/>
            <a:ext cx="6480048" cy="131445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6/29/2012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3564094"/>
            <a:ext cx="9144000" cy="158472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6" y="0"/>
            <a:ext cx="3038475" cy="51435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687878"/>
            <a:ext cx="6629400" cy="1369772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864350"/>
            <a:ext cx="6629400" cy="800016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467600" cy="85725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3657600" cy="3394472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200151"/>
            <a:ext cx="3657600" cy="3394472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8229600" cy="8572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114800"/>
            <a:ext cx="4040188" cy="62865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4114800"/>
            <a:ext cx="4041775" cy="62865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137685"/>
            <a:ext cx="4040188" cy="29563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137685"/>
            <a:ext cx="4041775" cy="29563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7470648" cy="85725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6/29/2012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89146"/>
            <a:ext cx="3200400" cy="547688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60818"/>
            <a:ext cx="2743200" cy="6858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485900"/>
            <a:ext cx="7086600" cy="2857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4816548"/>
            <a:ext cx="7620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279282"/>
            <a:ext cx="3053868" cy="940356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764930"/>
            <a:ext cx="4114800" cy="30861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249074"/>
            <a:ext cx="3053866" cy="199761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816548"/>
            <a:ext cx="2133600" cy="273844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6/29/2012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3564094"/>
            <a:ext cx="9144000" cy="158472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51435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05979"/>
            <a:ext cx="7467600" cy="85725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7467600" cy="339447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4816548"/>
            <a:ext cx="2133600" cy="273844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6/29/2012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4816548"/>
            <a:ext cx="2895600" cy="273844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4816548"/>
            <a:ext cx="7620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CrowdFunding</a:t>
            </a:r>
            <a:r>
              <a:rPr lang="en-US" dirty="0" smtClean="0"/>
              <a:t> with </a:t>
            </a:r>
            <a:r>
              <a:rPr lang="en-US" dirty="0" err="1" smtClean="0"/>
              <a:t>Kickstarter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C. Neel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4649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79103455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74914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Must Go Deeper…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://collider.com/wp-content/uploads/Inception-movie-image-1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828800" y="1123950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7682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57241446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16598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03168024"/>
              </p:ext>
            </p:extLst>
          </p:nvPr>
        </p:nvGraphicFramePr>
        <p:xfrm>
          <a:off x="0" y="-19050"/>
          <a:ext cx="9144000" cy="5162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320144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09580316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320144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0513662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320144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44155900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320144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Good Project?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Right “Fit”</a:t>
            </a:r>
          </a:p>
          <a:p>
            <a:r>
              <a:rPr lang="en-US" dirty="0" smtClean="0"/>
              <a:t>Consumer Focused</a:t>
            </a:r>
          </a:p>
          <a:p>
            <a:r>
              <a:rPr lang="en-US" dirty="0" smtClean="0"/>
              <a:t>Good Video</a:t>
            </a:r>
          </a:p>
          <a:p>
            <a:r>
              <a:rPr lang="en-US" dirty="0" smtClean="0"/>
              <a:t>Simple Description</a:t>
            </a:r>
          </a:p>
          <a:p>
            <a:r>
              <a:rPr lang="en-US" dirty="0" smtClean="0"/>
              <a:t>Proper Rewards</a:t>
            </a:r>
          </a:p>
          <a:p>
            <a:r>
              <a:rPr lang="en-US" dirty="0" smtClean="0"/>
              <a:t>Awareness</a:t>
            </a:r>
          </a:p>
        </p:txBody>
      </p:sp>
      <p:pic>
        <p:nvPicPr>
          <p:cNvPr id="6146" name="Picture 2" descr="http://farm4.staticflickr.com/3445/3838207975_54d6b8c279_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575300" y="1091191"/>
            <a:ext cx="2475855" cy="369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0984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– Act I : 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http://farm8.staticflickr.com/7105/7079490375_71108cdabd_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171700" y="1276350"/>
            <a:ext cx="4800600" cy="320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7407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– Act II : Your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http://farm3.staticflickr.com/2309/5731462303_44272f95d5_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286000" y="1200150"/>
            <a:ext cx="457200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7580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 err="1" smtClean="0"/>
              <a:t>Crowdfunding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Mike\Downloads\36707345_5d7c8c87c7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143000" y="1276350"/>
            <a:ext cx="6858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4283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– Act III : Money Use*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http://farm3.staticflickr.com/2635/3739560401_714b138a59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866900" y="1200150"/>
            <a:ext cx="5410200" cy="337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8421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– Comedy?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 descr="http://farm4.staticflickr.com/3137/2767565105_c8a462e963_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090443" y="1200151"/>
            <a:ext cx="4963114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302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Reward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800600" cy="3394472"/>
          </a:xfrm>
        </p:spPr>
        <p:txBody>
          <a:bodyPr/>
          <a:lstStyle/>
          <a:p>
            <a:r>
              <a:rPr lang="en-US" dirty="0" smtClean="0"/>
              <a:t>$10 is most popular pledge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$25 is most popular reward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4857750" y="666749"/>
            <a:ext cx="3924300" cy="393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00143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Raising Awareness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Social Networks</a:t>
            </a:r>
          </a:p>
          <a:p>
            <a:r>
              <a:rPr lang="en-US" dirty="0" smtClean="0"/>
              <a:t>Friends and Family</a:t>
            </a:r>
          </a:p>
          <a:p>
            <a:r>
              <a:rPr lang="en-US" dirty="0" smtClean="0"/>
              <a:t>Local Media</a:t>
            </a:r>
          </a:p>
          <a:p>
            <a:r>
              <a:rPr lang="en-US" dirty="0" smtClean="0"/>
              <a:t>News Sites</a:t>
            </a:r>
          </a:p>
          <a:p>
            <a:r>
              <a:rPr lang="en-US" dirty="0" smtClean="0"/>
              <a:t>Bloggers</a:t>
            </a:r>
          </a:p>
          <a:p>
            <a:r>
              <a:rPr lang="en-US" dirty="0" smtClean="0"/>
              <a:t>Forums</a:t>
            </a:r>
            <a:endParaRPr lang="en-US" dirty="0"/>
          </a:p>
        </p:txBody>
      </p:sp>
      <p:pic>
        <p:nvPicPr>
          <p:cNvPr id="12290" name="Picture 2" descr="http://farm1.staticflickr.com/204/470341923_14e8dbc101_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562600" y="1066800"/>
            <a:ext cx="268605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162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– Break It Down!</a:t>
            </a:r>
            <a:endParaRPr lang="en-US" dirty="0"/>
          </a:p>
        </p:txBody>
      </p:sp>
      <p:pic>
        <p:nvPicPr>
          <p:cNvPr id="1026" name="Picture 2" descr="http://johnnemec.com/wp-content/uploads/2010/01/DJLanceRo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3625" y="1352550"/>
            <a:ext cx="4476750" cy="29527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Breakdown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Banner Saga - $720k</a:t>
            </a:r>
          </a:p>
          <a:p>
            <a:r>
              <a:rPr lang="en-US" sz="2800" dirty="0" smtClean="0"/>
              <a:t>10% - </a:t>
            </a:r>
            <a:r>
              <a:rPr lang="en-US" sz="2800" dirty="0" err="1" smtClean="0"/>
              <a:t>Kickstarter</a:t>
            </a:r>
            <a:r>
              <a:rPr lang="en-US" sz="2800" dirty="0" smtClean="0"/>
              <a:t>, Amazon, Failed Charges</a:t>
            </a:r>
          </a:p>
          <a:p>
            <a:r>
              <a:rPr lang="en-US" sz="2800" dirty="0" smtClean="0"/>
              <a:t>$22K - Prizes</a:t>
            </a:r>
          </a:p>
          <a:p>
            <a:r>
              <a:rPr lang="en-US" sz="2800" dirty="0" smtClean="0"/>
              <a:t>$22K - Shipping ($10 Intl. not enough)</a:t>
            </a:r>
          </a:p>
          <a:p>
            <a:r>
              <a:rPr lang="en-US" sz="2800" dirty="0" smtClean="0"/>
              <a:t>Taxes - can be income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410059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Breakdown - Rewards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Include reward cost in goal!</a:t>
            </a:r>
          </a:p>
          <a:p>
            <a:r>
              <a:rPr lang="en-US" dirty="0" smtClean="0"/>
              <a:t>Calculate </a:t>
            </a:r>
            <a:r>
              <a:rPr lang="en-US" dirty="0" smtClean="0"/>
              <a:t>worst case:</a:t>
            </a:r>
            <a:br>
              <a:rPr lang="en-US" dirty="0" smtClean="0"/>
            </a:br>
            <a:r>
              <a:rPr lang="en-US" dirty="0" smtClean="0"/>
              <a:t>RC / RL x Goal = WC</a:t>
            </a:r>
            <a:br>
              <a:rPr lang="en-US" dirty="0" smtClean="0"/>
            </a:br>
            <a:r>
              <a:rPr lang="en-US" dirty="0" smtClean="0"/>
              <a:t>$25 / $50 x $1000 = $</a:t>
            </a:r>
            <a:r>
              <a:rPr lang="en-US" dirty="0" smtClean="0"/>
              <a:t>500</a:t>
            </a:r>
          </a:p>
          <a:p>
            <a:r>
              <a:rPr lang="en-US" dirty="0" smtClean="0"/>
              <a:t>Consider reward </a:t>
            </a:r>
            <a:r>
              <a:rPr lang="en-US" dirty="0" smtClean="0"/>
              <a:t>limits</a:t>
            </a:r>
            <a:endParaRPr lang="en-US" dirty="0" smtClean="0"/>
          </a:p>
        </p:txBody>
      </p:sp>
      <p:pic>
        <p:nvPicPr>
          <p:cNvPr id="1026" name="Picture 2" descr="http://farm4.staticflickr.com/3154/3058009462_f59cb3ed1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943600" y="1181099"/>
            <a:ext cx="2861765" cy="314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7179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Mike’s Favorites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752600" y="1099790"/>
            <a:ext cx="5638800" cy="3562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562100" y="1099791"/>
            <a:ext cx="6019800" cy="356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524000" y="1099792"/>
            <a:ext cx="6096000" cy="359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72080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Cooperative</a:t>
            </a:r>
            <a:endParaRPr lang="en-US" dirty="0"/>
          </a:p>
        </p:txBody>
      </p:sp>
      <p:pic>
        <p:nvPicPr>
          <p:cNvPr id="15368" name="Picture 8" descr="http://techco.org/wp-content/uploads/2012/04/junkbots-female-pow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009901" y="2914649"/>
            <a:ext cx="2667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http://techco.org/wp-content/uploads/2012/02/photo-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3086101" y="1125403"/>
            <a:ext cx="25146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techco.org/wp-content/uploads/2012/03/Photo-Mar-10-12-18-42-PM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6019800" y="1601636"/>
            <a:ext cx="2133600" cy="280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://techco.org/wp-content/uploads/2012/03/Photo-Mar-10-12-18-19-PM-e133281996834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09600" y="1504949"/>
            <a:ext cx="2105849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6358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err="1" smtClean="0"/>
              <a:t>Crowdfunding</a:t>
            </a:r>
            <a:r>
              <a:rPr lang="en-US" dirty="0" smtClean="0"/>
              <a:t> is not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://farm5.staticflickr.com/4064/5147139321_a5cf6268cd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447800" y="1135380"/>
            <a:ext cx="6248400" cy="364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1539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</a:t>
            </a:r>
            <a:r>
              <a:rPr lang="en-US" dirty="0" err="1" smtClean="0"/>
              <a:t>Kickstarter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http://www.startingtrends.com/wp-content/uploads/2012/04/RocketHub-logo-transpar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62000" y="1885950"/>
            <a:ext cx="3489716" cy="14015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102" name="Picture 6" descr="http://www.interabangent.com/blog/wp-content/uploads/2011/07/IndieGoGo_Logo_white_med_res3-1024x43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930140" y="1885950"/>
            <a:ext cx="3276600" cy="14015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xmlns="" val="74636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Kickstarter</a:t>
            </a:r>
            <a:r>
              <a:rPr lang="en-US" dirty="0" smtClean="0"/>
              <a:t>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685800" y="1123950"/>
            <a:ext cx="3524250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4572000" y="1130300"/>
            <a:ext cx="3507636" cy="376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19704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me the money!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 descr="http://4.bp.blogspot.com/-J7u-PlqCoOQ/TXf1pIDuaRI/AAAAAAAAAeM/CdO13X6Md1I/s1600/jerry-maguire-1996-03-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324100" y="1219200"/>
            <a:ext cx="4495800" cy="336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016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har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44453215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42403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00042008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98076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08814999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50786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184</TotalTime>
  <Words>282</Words>
  <Application>Microsoft Office PowerPoint</Application>
  <PresentationFormat>On-screen Show (16:9)</PresentationFormat>
  <Paragraphs>73</Paragraphs>
  <Slides>28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Technic</vt:lpstr>
      <vt:lpstr>CrowdFunding with Kickstarter</vt:lpstr>
      <vt:lpstr>What is Crowdfunding?</vt:lpstr>
      <vt:lpstr>What Crowdfunding is not</vt:lpstr>
      <vt:lpstr>Why Kickstarter?</vt:lpstr>
      <vt:lpstr>Kickstarter Basics</vt:lpstr>
      <vt:lpstr>Show me the money!</vt:lpstr>
      <vt:lpstr>Slide 7</vt:lpstr>
      <vt:lpstr>Slide 8</vt:lpstr>
      <vt:lpstr>Slide 9</vt:lpstr>
      <vt:lpstr>Slide 10</vt:lpstr>
      <vt:lpstr>We Must Go Deeper…</vt:lpstr>
      <vt:lpstr>Slide 12</vt:lpstr>
      <vt:lpstr>Slide 13</vt:lpstr>
      <vt:lpstr>Slide 14</vt:lpstr>
      <vt:lpstr>Slide 15</vt:lpstr>
      <vt:lpstr>Slide 16</vt:lpstr>
      <vt:lpstr>What Makes a Good Project?</vt:lpstr>
      <vt:lpstr>Video – Act I : Prototype</vt:lpstr>
      <vt:lpstr>Video – Act II : Your Story</vt:lpstr>
      <vt:lpstr>Video – Act III : Money Use*</vt:lpstr>
      <vt:lpstr>Video – Comedy?</vt:lpstr>
      <vt:lpstr>Reward Levels</vt:lpstr>
      <vt:lpstr>Raising Awareness</vt:lpstr>
      <vt:lpstr>Cost – Break It Down!</vt:lpstr>
      <vt:lpstr>Cost Breakdown</vt:lpstr>
      <vt:lpstr>Cost Breakdown - Rewards</vt:lpstr>
      <vt:lpstr>Mike’s Favorites</vt:lpstr>
      <vt:lpstr>Technology Cooperative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Crowd Funding with Kickstarter</dc:title>
  <dc:creator>Mike</dc:creator>
  <cp:lastModifiedBy>Michael C. Neel</cp:lastModifiedBy>
  <cp:revision>41</cp:revision>
  <dcterms:created xsi:type="dcterms:W3CDTF">2006-08-16T00:00:00Z</dcterms:created>
  <dcterms:modified xsi:type="dcterms:W3CDTF">2012-06-29T20:34:38Z</dcterms:modified>
</cp:coreProperties>
</file>